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54"/>
  </p:notesMasterIdLst>
  <p:sldIdLst>
    <p:sldId id="256" r:id="rId2"/>
    <p:sldId id="335" r:id="rId3"/>
    <p:sldId id="288" r:id="rId4"/>
    <p:sldId id="289" r:id="rId5"/>
    <p:sldId id="292" r:id="rId6"/>
    <p:sldId id="293" r:id="rId7"/>
    <p:sldId id="295" r:id="rId8"/>
    <p:sldId id="296" r:id="rId9"/>
    <p:sldId id="299" r:id="rId10"/>
    <p:sldId id="301" r:id="rId11"/>
    <p:sldId id="300" r:id="rId12"/>
    <p:sldId id="259" r:id="rId13"/>
    <p:sldId id="322" r:id="rId14"/>
    <p:sldId id="302" r:id="rId15"/>
    <p:sldId id="323" r:id="rId16"/>
    <p:sldId id="324" r:id="rId17"/>
    <p:sldId id="326" r:id="rId18"/>
    <p:sldId id="325" r:id="rId19"/>
    <p:sldId id="327" r:id="rId20"/>
    <p:sldId id="303" r:id="rId21"/>
    <p:sldId id="284" r:id="rId22"/>
    <p:sldId id="279" r:id="rId23"/>
    <p:sldId id="282" r:id="rId24"/>
    <p:sldId id="277" r:id="rId25"/>
    <p:sldId id="285" r:id="rId26"/>
    <p:sldId id="290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291" r:id="rId35"/>
    <p:sldId id="305" r:id="rId36"/>
    <p:sldId id="307" r:id="rId37"/>
    <p:sldId id="310" r:id="rId38"/>
    <p:sldId id="308" r:id="rId39"/>
    <p:sldId id="311" r:id="rId40"/>
    <p:sldId id="309" r:id="rId41"/>
    <p:sldId id="312" r:id="rId42"/>
    <p:sldId id="314" r:id="rId43"/>
    <p:sldId id="313" r:id="rId44"/>
    <p:sldId id="315" r:id="rId45"/>
    <p:sldId id="316" r:id="rId46"/>
    <p:sldId id="317" r:id="rId47"/>
    <p:sldId id="319" r:id="rId48"/>
    <p:sldId id="318" r:id="rId49"/>
    <p:sldId id="320" r:id="rId50"/>
    <p:sldId id="321" r:id="rId51"/>
    <p:sldId id="336" r:id="rId52"/>
    <p:sldId id="275" r:id="rId5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FAFD"/>
    <a:srgbClr val="65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86" d="100"/>
          <a:sy n="86" d="100"/>
        </p:scale>
        <p:origin x="1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1EBED-1A39-4726-9EEB-E271CCE68226}" type="datetimeFigureOut">
              <a:rPr lang="pt-BR"/>
              <a:t>11/03/2024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5D566-36E6-450D-A42F-04F537FDE04E}" type="slidenum">
              <a:rPr lang="pt-BR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571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 que é </a:t>
            </a:r>
            <a:r>
              <a:rPr lang="en-US" dirty="0" err="1">
                <a:cs typeface="Calibri"/>
              </a:rPr>
              <a:t>afinal</a:t>
            </a:r>
            <a:r>
              <a:rPr lang="en-US" dirty="0">
                <a:cs typeface="Calibri"/>
              </a:rPr>
              <a:t> Deep Learning?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87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final do slide) E para o </a:t>
            </a:r>
            <a:r>
              <a:rPr lang="en-US" dirty="0" err="1">
                <a:cs typeface="Calibri"/>
              </a:rPr>
              <a:t>quê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tecnologia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</a:t>
            </a:r>
            <a:r>
              <a:rPr lang="en-US" dirty="0">
                <a:cs typeface="Calibri"/>
              </a:rPr>
              <a:t> ser </a:t>
            </a:r>
            <a:r>
              <a:rPr lang="en-US" dirty="0" err="1">
                <a:cs typeface="Calibri"/>
              </a:rPr>
              <a:t>empregada</a:t>
            </a:r>
            <a:r>
              <a:rPr lang="en-US" dirty="0">
                <a:cs typeface="Calibri"/>
              </a:rPr>
              <a:t>? </a:t>
            </a:r>
            <a:r>
              <a:rPr lang="en-US" dirty="0" err="1">
                <a:cs typeface="Calibri"/>
              </a:rPr>
              <a:t>Você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alguns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exemplos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9611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final do slide) E para o </a:t>
            </a:r>
            <a:r>
              <a:rPr lang="en-US" dirty="0" err="1">
                <a:cs typeface="Calibri"/>
              </a:rPr>
              <a:t>quê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tecnologia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</a:t>
            </a:r>
            <a:r>
              <a:rPr lang="en-US" dirty="0">
                <a:cs typeface="Calibri"/>
              </a:rPr>
              <a:t> ser </a:t>
            </a:r>
            <a:r>
              <a:rPr lang="en-US" dirty="0" err="1">
                <a:cs typeface="Calibri"/>
              </a:rPr>
              <a:t>empregada</a:t>
            </a:r>
            <a:r>
              <a:rPr lang="en-US" dirty="0">
                <a:cs typeface="Calibri"/>
              </a:rPr>
              <a:t>? </a:t>
            </a:r>
            <a:r>
              <a:rPr lang="en-US" dirty="0" err="1">
                <a:cs typeface="Calibri"/>
              </a:rPr>
              <a:t>Você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alguns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exemplos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2057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final do slide) E para o </a:t>
            </a:r>
            <a:r>
              <a:rPr lang="en-US" dirty="0" err="1">
                <a:cs typeface="Calibri"/>
              </a:rPr>
              <a:t>quê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tecnologia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</a:t>
            </a:r>
            <a:r>
              <a:rPr lang="en-US" dirty="0">
                <a:cs typeface="Calibri"/>
              </a:rPr>
              <a:t> ser </a:t>
            </a:r>
            <a:r>
              <a:rPr lang="en-US" dirty="0" err="1">
                <a:cs typeface="Calibri"/>
              </a:rPr>
              <a:t>empregada</a:t>
            </a:r>
            <a:r>
              <a:rPr lang="en-US" dirty="0">
                <a:cs typeface="Calibri"/>
              </a:rPr>
              <a:t>? </a:t>
            </a:r>
            <a:r>
              <a:rPr lang="en-US" dirty="0" err="1">
                <a:cs typeface="Calibri"/>
              </a:rPr>
              <a:t>Você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alguns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exemplos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4784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final do slide) E para o </a:t>
            </a:r>
            <a:r>
              <a:rPr lang="en-US" dirty="0" err="1">
                <a:cs typeface="Calibri"/>
              </a:rPr>
              <a:t>quê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tecnologia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</a:t>
            </a:r>
            <a:r>
              <a:rPr lang="en-US" dirty="0">
                <a:cs typeface="Calibri"/>
              </a:rPr>
              <a:t> ser </a:t>
            </a:r>
            <a:r>
              <a:rPr lang="en-US" dirty="0" err="1">
                <a:cs typeface="Calibri"/>
              </a:rPr>
              <a:t>empregada</a:t>
            </a:r>
            <a:r>
              <a:rPr lang="en-US" dirty="0">
                <a:cs typeface="Calibri"/>
              </a:rPr>
              <a:t>? </a:t>
            </a:r>
            <a:r>
              <a:rPr lang="en-US" dirty="0" err="1">
                <a:cs typeface="Calibri"/>
              </a:rPr>
              <a:t>Você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alguns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exemplos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336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final do slide) E para o </a:t>
            </a:r>
            <a:r>
              <a:rPr lang="en-US" dirty="0" err="1">
                <a:cs typeface="Calibri"/>
              </a:rPr>
              <a:t>quê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tecnologia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</a:t>
            </a:r>
            <a:r>
              <a:rPr lang="en-US" dirty="0">
                <a:cs typeface="Calibri"/>
              </a:rPr>
              <a:t> ser </a:t>
            </a:r>
            <a:r>
              <a:rPr lang="en-US" dirty="0" err="1">
                <a:cs typeface="Calibri"/>
              </a:rPr>
              <a:t>empregada</a:t>
            </a:r>
            <a:r>
              <a:rPr lang="en-US" dirty="0">
                <a:cs typeface="Calibri"/>
              </a:rPr>
              <a:t>? </a:t>
            </a:r>
            <a:r>
              <a:rPr lang="en-US" dirty="0" err="1">
                <a:cs typeface="Calibri"/>
              </a:rPr>
              <a:t>Você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alguns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exemplos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536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final do slide) E para o </a:t>
            </a:r>
            <a:r>
              <a:rPr lang="en-US" dirty="0" err="1">
                <a:cs typeface="Calibri"/>
              </a:rPr>
              <a:t>quê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tecnologia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</a:t>
            </a:r>
            <a:r>
              <a:rPr lang="en-US" dirty="0">
                <a:cs typeface="Calibri"/>
              </a:rPr>
              <a:t> ser </a:t>
            </a:r>
            <a:r>
              <a:rPr lang="en-US" dirty="0" err="1">
                <a:cs typeface="Calibri"/>
              </a:rPr>
              <a:t>empregada</a:t>
            </a:r>
            <a:r>
              <a:rPr lang="en-US" dirty="0">
                <a:cs typeface="Calibri"/>
              </a:rPr>
              <a:t>? </a:t>
            </a:r>
            <a:r>
              <a:rPr lang="en-US" dirty="0" err="1">
                <a:cs typeface="Calibri"/>
              </a:rPr>
              <a:t>Você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alguns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exemplos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169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final do slide) E para o </a:t>
            </a:r>
            <a:r>
              <a:rPr lang="en-US" dirty="0" err="1">
                <a:cs typeface="Calibri"/>
              </a:rPr>
              <a:t>quê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tecnologia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</a:t>
            </a:r>
            <a:r>
              <a:rPr lang="en-US" dirty="0">
                <a:cs typeface="Calibri"/>
              </a:rPr>
              <a:t> ser </a:t>
            </a:r>
            <a:r>
              <a:rPr lang="en-US" dirty="0" err="1">
                <a:cs typeface="Calibri"/>
              </a:rPr>
              <a:t>empregada</a:t>
            </a:r>
            <a:r>
              <a:rPr lang="en-US" dirty="0">
                <a:cs typeface="Calibri"/>
              </a:rPr>
              <a:t>? </a:t>
            </a:r>
            <a:r>
              <a:rPr lang="en-US" dirty="0" err="1">
                <a:cs typeface="Calibri"/>
              </a:rPr>
              <a:t>Você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alguns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exemplos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823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final do slide) E para o </a:t>
            </a:r>
            <a:r>
              <a:rPr lang="en-US" dirty="0" err="1">
                <a:cs typeface="Calibri"/>
              </a:rPr>
              <a:t>quê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tecnologia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</a:t>
            </a:r>
            <a:r>
              <a:rPr lang="en-US" dirty="0">
                <a:cs typeface="Calibri"/>
              </a:rPr>
              <a:t> ser </a:t>
            </a:r>
            <a:r>
              <a:rPr lang="en-US" dirty="0" err="1">
                <a:cs typeface="Calibri"/>
              </a:rPr>
              <a:t>empregada</a:t>
            </a:r>
            <a:r>
              <a:rPr lang="en-US" dirty="0">
                <a:cs typeface="Calibri"/>
              </a:rPr>
              <a:t>? </a:t>
            </a:r>
            <a:r>
              <a:rPr lang="en-US" dirty="0" err="1">
                <a:cs typeface="Calibri"/>
              </a:rPr>
              <a:t>Você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alguns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exemplos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027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final do slide) E para o </a:t>
            </a:r>
            <a:r>
              <a:rPr lang="en-US" dirty="0" err="1">
                <a:cs typeface="Calibri"/>
              </a:rPr>
              <a:t>quê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tecnologia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</a:t>
            </a:r>
            <a:r>
              <a:rPr lang="en-US" dirty="0">
                <a:cs typeface="Calibri"/>
              </a:rPr>
              <a:t> ser </a:t>
            </a:r>
            <a:r>
              <a:rPr lang="en-US" dirty="0" err="1">
                <a:cs typeface="Calibri"/>
              </a:rPr>
              <a:t>empregada</a:t>
            </a:r>
            <a:r>
              <a:rPr lang="en-US" dirty="0">
                <a:cs typeface="Calibri"/>
              </a:rPr>
              <a:t>? </a:t>
            </a:r>
            <a:r>
              <a:rPr lang="en-US" dirty="0" err="1">
                <a:cs typeface="Calibri"/>
              </a:rPr>
              <a:t>Você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alguns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exemplos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633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final do slide) E para o </a:t>
            </a:r>
            <a:r>
              <a:rPr lang="en-US" dirty="0" err="1">
                <a:cs typeface="Calibri"/>
              </a:rPr>
              <a:t>quê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tecnologia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</a:t>
            </a:r>
            <a:r>
              <a:rPr lang="en-US" dirty="0">
                <a:cs typeface="Calibri"/>
              </a:rPr>
              <a:t> ser </a:t>
            </a:r>
            <a:r>
              <a:rPr lang="en-US" dirty="0" err="1">
                <a:cs typeface="Calibri"/>
              </a:rPr>
              <a:t>empregada</a:t>
            </a:r>
            <a:r>
              <a:rPr lang="en-US" dirty="0">
                <a:cs typeface="Calibri"/>
              </a:rPr>
              <a:t>? </a:t>
            </a:r>
            <a:r>
              <a:rPr lang="en-US" dirty="0" err="1">
                <a:cs typeface="Calibri"/>
              </a:rPr>
              <a:t>Você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alguns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exemplos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353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final do slide) E para o </a:t>
            </a:r>
            <a:r>
              <a:rPr lang="en-US" dirty="0" err="1">
                <a:cs typeface="Calibri"/>
              </a:rPr>
              <a:t>quê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tecnologia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</a:t>
            </a:r>
            <a:r>
              <a:rPr lang="en-US" dirty="0">
                <a:cs typeface="Calibri"/>
              </a:rPr>
              <a:t> ser </a:t>
            </a:r>
            <a:r>
              <a:rPr lang="en-US" dirty="0" err="1">
                <a:cs typeface="Calibri"/>
              </a:rPr>
              <a:t>empregada</a:t>
            </a:r>
            <a:r>
              <a:rPr lang="en-US" dirty="0">
                <a:cs typeface="Calibri"/>
              </a:rPr>
              <a:t>? </a:t>
            </a:r>
            <a:r>
              <a:rPr lang="en-US" dirty="0" err="1">
                <a:cs typeface="Calibri"/>
              </a:rPr>
              <a:t>Você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alguns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exemplos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13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March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9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March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17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March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4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March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6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March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38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March 11,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2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March 11,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83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March 11,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8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March 11,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15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March 11,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3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March 11,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95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March 11, 2024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6079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idan_Gomez" TargetMode="External"/><Relationship Id="rId2" Type="http://schemas.openxmlformats.org/officeDocument/2006/relationships/hyperlink" Target="https://en.wikipedia.org/wiki/Ashish_Vaswani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hyperlink" Target="https://proceedings.neurips.cc/paper/2017/file/3f5ee243547dee91fbd053c1c4a845aa-Paper.pdf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Digital_object_identifier" TargetMode="External"/><Relationship Id="rId3" Type="http://schemas.openxmlformats.org/officeDocument/2006/relationships/image" Target="../media/image37.jpeg"/><Relationship Id="rId7" Type="http://schemas.openxmlformats.org/officeDocument/2006/relationships/hyperlink" Target="https://www.worldcat.org/issn/1469-1825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t.wikipedia.org/wiki/International_Standard_Serial_Number" TargetMode="External"/><Relationship Id="rId5" Type="http://schemas.openxmlformats.org/officeDocument/2006/relationships/hyperlink" Target="https://www.cambridge.org/core/journals/behavioral-and-brain-sciences/article/minds-brains-and-programs/DC644B47A4299C637C89772FACC2706A" TargetMode="External"/><Relationship Id="rId4" Type="http://schemas.openxmlformats.org/officeDocument/2006/relationships/image" Target="../media/image38.jpeg"/><Relationship Id="rId9" Type="http://schemas.openxmlformats.org/officeDocument/2006/relationships/hyperlink" Target="https://dx.doi.org/10.1017%2FS0140525X00005756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hat.openai.com/gpts" TargetMode="External"/><Relationship Id="rId4" Type="http://schemas.openxmlformats.org/officeDocument/2006/relationships/hyperlink" Target="https://huggingface.co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ww.thispersondoesnotexist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blog.research.google/2018/11/open-sourcing-bert-state-of-art-pre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index.html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Close-up of blackboard with smudged chalk">
            <a:extLst>
              <a:ext uri="{FF2B5EF4-FFF2-40B4-BE49-F238E27FC236}">
                <a16:creationId xmlns:a16="http://schemas.microsoft.com/office/drawing/2014/main" id="{895A8A74-6EB5-4C78-A8D4-580DD29E9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73" r="-2" b="26827"/>
          <a:stretch/>
        </p:blipFill>
        <p:spPr>
          <a:xfrm>
            <a:off x="-2" y="10"/>
            <a:ext cx="12192002" cy="446103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4463553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BF09AEC-6E6E-418F-9974-8730F1B2B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9436593" cy="1171556"/>
          </a:xfrm>
        </p:spPr>
        <p:txBody>
          <a:bodyPr>
            <a:normAutofit/>
          </a:bodyPr>
          <a:lstStyle/>
          <a:p>
            <a:pPr algn="l"/>
            <a:r>
              <a:rPr lang="de-DE" sz="3600" dirty="0">
                <a:solidFill>
                  <a:schemeClr val="bg1"/>
                </a:solidFill>
                <a:cs typeface="Calibri Light"/>
              </a:rPr>
              <a:t>Ia Generativa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 vert="horz" lIns="0" tIns="0" rIns="0" bIns="0" rtlCol="0">
            <a:normAutofit/>
          </a:bodyPr>
          <a:lstStyle/>
          <a:p>
            <a:pPr algn="l"/>
            <a:r>
              <a:rPr lang="de-DE" sz="2000" dirty="0">
                <a:solidFill>
                  <a:schemeClr val="bg1"/>
                </a:solidFill>
              </a:rPr>
              <a:t>Fundamentos, usos e riscos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3BB6A-D746-5C85-E417-6761D8555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802" y="568035"/>
            <a:ext cx="4868493" cy="299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5587891-9BC8-476B-A00E-580BD0421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05" y="2858158"/>
            <a:ext cx="4892722" cy="1608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7FD3C5-5F82-FAAC-E0E4-7E839C4DA30E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Como funcionam: </a:t>
            </a:r>
          </a:p>
          <a:p>
            <a:r>
              <a:rPr lang="pt-BR" dirty="0"/>
              <a:t>Neurônio artificial</a:t>
            </a:r>
          </a:p>
        </p:txBody>
      </p:sp>
      <p:pic>
        <p:nvPicPr>
          <p:cNvPr id="9" name="Imagem 5" descr="Diagrama&#10;&#10;Descrição gerada automaticamente">
            <a:extLst>
              <a:ext uri="{FF2B5EF4-FFF2-40B4-BE49-F238E27FC236}">
                <a16:creationId xmlns:a16="http://schemas.microsoft.com/office/drawing/2014/main" id="{7F69ACC3-48F7-1501-F14B-AD4E6FF8A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077" y="2047486"/>
            <a:ext cx="5450498" cy="322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76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D3C5-5F82-FAAC-E0E4-7E839C4DA30E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Como funcionam:</a:t>
            </a:r>
          </a:p>
          <a:p>
            <a:r>
              <a:rPr lang="pt-BR" dirty="0"/>
              <a:t>Aprendizado de redes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D5EFC-5064-7659-C32B-347EB19BD271}"/>
              </a:ext>
            </a:extLst>
          </p:cNvPr>
          <p:cNvSpPr txBox="1"/>
          <p:nvPr/>
        </p:nvSpPr>
        <p:spPr>
          <a:xfrm>
            <a:off x="7901463" y="3476699"/>
            <a:ext cx="3754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https://playground.tensorflow.org/</a:t>
            </a:r>
            <a:r>
              <a:rPr lang="pt-BR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D39F3F-23F3-AD50-E38F-D29BC05E9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11" y="1669832"/>
            <a:ext cx="6702818" cy="43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35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B50A094-52C1-47D4-94BC-2A83B9D30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737978"/>
            <a:ext cx="4936042" cy="3959352"/>
          </a:xfrm>
        </p:spPr>
      </p:pic>
      <p:pic>
        <p:nvPicPr>
          <p:cNvPr id="7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5587891-9BC8-476B-A00E-580BD0421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0" y="3009602"/>
            <a:ext cx="4892722" cy="1608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7FD3C5-5F82-FAAC-E0E4-7E839C4DA30E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Como funcionam:</a:t>
            </a:r>
          </a:p>
          <a:p>
            <a:r>
              <a:rPr lang="pt-BR" dirty="0"/>
              <a:t>Classificação e regressão</a:t>
            </a:r>
          </a:p>
        </p:txBody>
      </p:sp>
    </p:spTree>
    <p:extLst>
      <p:ext uri="{BB962C8B-B14F-4D97-AF65-F5344CB8AC3E}">
        <p14:creationId xmlns:p14="http://schemas.microsoft.com/office/powerpoint/2010/main" val="3003252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5587891-9BC8-476B-A00E-580BD0421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813" y="2984926"/>
            <a:ext cx="4892722" cy="1608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7FD3C5-5F82-FAAC-E0E4-7E839C4DA30E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Classificação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C8F1B48-12C3-83C4-82C4-CB116D2B68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65" y="3996518"/>
            <a:ext cx="3146262" cy="217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B6524B-B61C-2AF5-359E-6B69F26A9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2031" y="3996308"/>
            <a:ext cx="2660345" cy="1930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9F8D58-130F-48ED-6BF8-7FC878B1C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87" y="1520018"/>
            <a:ext cx="2647950" cy="2476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C8160F-98B0-3BB7-BC6B-980259E62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2031" y="1996268"/>
            <a:ext cx="2647950" cy="1524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2B2382-2D7D-90CB-84BF-E769C8B6142B}"/>
              </a:ext>
            </a:extLst>
          </p:cNvPr>
          <p:cNvSpPr/>
          <p:nvPr/>
        </p:nvSpPr>
        <p:spPr>
          <a:xfrm>
            <a:off x="904992" y="2673927"/>
            <a:ext cx="1671953" cy="1875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966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D3C5-5F82-FAAC-E0E4-7E839C4DA30E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classificação</a:t>
            </a:r>
          </a:p>
        </p:txBody>
      </p:sp>
      <p:pic>
        <p:nvPicPr>
          <p:cNvPr id="6" name="Imagem 7">
            <a:extLst>
              <a:ext uri="{FF2B5EF4-FFF2-40B4-BE49-F238E27FC236}">
                <a16:creationId xmlns:a16="http://schemas.microsoft.com/office/drawing/2014/main" id="{58F907E7-59B2-EE2E-498D-4E9CE4BA4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29374" y="3561450"/>
            <a:ext cx="4495959" cy="2522579"/>
          </a:xfrm>
          <a:prstGeom prst="rect">
            <a:avLst/>
          </a:prstGeom>
        </p:spPr>
      </p:pic>
      <p:pic>
        <p:nvPicPr>
          <p:cNvPr id="8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4978A34C-F913-0CFA-0BF6-6CCB68202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349" y="1677511"/>
            <a:ext cx="4892722" cy="1608583"/>
          </a:xfrm>
          <a:prstGeom prst="rect">
            <a:avLst/>
          </a:prstGeom>
        </p:spPr>
      </p:pic>
      <p:pic>
        <p:nvPicPr>
          <p:cNvPr id="9" name="Imagem 4" descr="Forma, Seta&#10;&#10;Descrição gerada automaticamente">
            <a:extLst>
              <a:ext uri="{FF2B5EF4-FFF2-40B4-BE49-F238E27FC236}">
                <a16:creationId xmlns:a16="http://schemas.microsoft.com/office/drawing/2014/main" id="{0DF7B4E0-B259-DC8E-4734-1ED4D88CE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492" y="1642465"/>
            <a:ext cx="1392499" cy="138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24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D3C5-5F82-FAAC-E0E4-7E839C4DA30E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Representação de textos</a:t>
            </a:r>
          </a:p>
          <a:p>
            <a:endParaRPr lang="pt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6FBC2-7970-E408-4425-0D8C1D3EF231}"/>
              </a:ext>
            </a:extLst>
          </p:cNvPr>
          <p:cNvSpPr txBox="1"/>
          <p:nvPr/>
        </p:nvSpPr>
        <p:spPr>
          <a:xfrm>
            <a:off x="7500730" y="6419826"/>
            <a:ext cx="5367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Landauer "Introduction to Latent Semantic Analysis"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B555B4-D272-65FD-5559-CC702476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8" y="1657102"/>
            <a:ext cx="12136544" cy="3543795"/>
          </a:xfrm>
          <a:prstGeom prst="rect">
            <a:avLst/>
          </a:prstGeom>
        </p:spPr>
      </p:pic>
      <p:pic>
        <p:nvPicPr>
          <p:cNvPr id="11" name="Picture 2" descr="Cosine distance as vector distance function for k-means - Stack Overflow">
            <a:extLst>
              <a:ext uri="{FF2B5EF4-FFF2-40B4-BE49-F238E27FC236}">
                <a16:creationId xmlns:a16="http://schemas.microsoft.com/office/drawing/2014/main" id="{42A7847E-2B61-A428-2F78-55F83D445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864" y="5040925"/>
            <a:ext cx="3990809" cy="79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BAD446-7891-DE34-71E8-38B07EBD0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5339" y="1422807"/>
            <a:ext cx="3146480" cy="1878496"/>
          </a:xfrm>
          <a:prstGeom prst="rect">
            <a:avLst/>
          </a:prstGeom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4684EF-A74D-4B5E-71EA-3D3B14F12756}"/>
              </a:ext>
            </a:extLst>
          </p:cNvPr>
          <p:cNvSpPr txBox="1"/>
          <p:nvPr/>
        </p:nvSpPr>
        <p:spPr>
          <a:xfrm>
            <a:off x="2931156" y="1187904"/>
            <a:ext cx="75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BOW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AB3F4F-E045-533C-2620-855D71A500C6}"/>
              </a:ext>
            </a:extLst>
          </p:cNvPr>
          <p:cNvSpPr txBox="1"/>
          <p:nvPr/>
        </p:nvSpPr>
        <p:spPr>
          <a:xfrm>
            <a:off x="9001502" y="1152942"/>
            <a:ext cx="75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TF IDF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428D5D-A6F1-9AF0-86B8-8A82488820FF}"/>
              </a:ext>
            </a:extLst>
          </p:cNvPr>
          <p:cNvSpPr/>
          <p:nvPr/>
        </p:nvSpPr>
        <p:spPr>
          <a:xfrm>
            <a:off x="698515" y="3780057"/>
            <a:ext cx="5397485" cy="172512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2AC71E-B365-3C02-FF03-B4130B0D1D0E}"/>
              </a:ext>
            </a:extLst>
          </p:cNvPr>
          <p:cNvSpPr/>
          <p:nvPr/>
        </p:nvSpPr>
        <p:spPr>
          <a:xfrm>
            <a:off x="6679836" y="3780057"/>
            <a:ext cx="5397485" cy="172512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758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D3C5-5F82-FAAC-E0E4-7E839C4DA30E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Representação de textos</a:t>
            </a:r>
          </a:p>
          <a:p>
            <a:endParaRPr lang="pt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6FBC2-7970-E408-4425-0D8C1D3EF231}"/>
              </a:ext>
            </a:extLst>
          </p:cNvPr>
          <p:cNvSpPr txBox="1"/>
          <p:nvPr/>
        </p:nvSpPr>
        <p:spPr>
          <a:xfrm>
            <a:off x="7500730" y="6419826"/>
            <a:ext cx="5367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Landauer "Introduction to Latent Semantic Analysis"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AEDDFA-AF32-1CC5-9123-57E99CB42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69" y="1238306"/>
            <a:ext cx="7356861" cy="3394207"/>
          </a:xfrm>
          <a:prstGeom prst="rect">
            <a:avLst/>
          </a:prstGeom>
        </p:spPr>
      </p:pic>
      <p:pic>
        <p:nvPicPr>
          <p:cNvPr id="4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56743BCF-7793-3936-0A46-2EB84ED33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751" y="4877752"/>
            <a:ext cx="3944495" cy="129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40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D3C5-5F82-FAAC-E0E4-7E839C4DA30E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Representação de imagens</a:t>
            </a:r>
          </a:p>
          <a:p>
            <a:endParaRPr lang="pt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6FBC2-7970-E408-4425-0D8C1D3EF231}"/>
              </a:ext>
            </a:extLst>
          </p:cNvPr>
          <p:cNvSpPr txBox="1"/>
          <p:nvPr/>
        </p:nvSpPr>
        <p:spPr>
          <a:xfrm>
            <a:off x="7500730" y="6419826"/>
            <a:ext cx="5367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Landauer "Introduction to Latent Semantic Analysis"</a:t>
            </a:r>
          </a:p>
        </p:txBody>
      </p:sp>
      <p:pic>
        <p:nvPicPr>
          <p:cNvPr id="4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56743BCF-7793-3936-0A46-2EB84ED33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751" y="4877752"/>
            <a:ext cx="3944495" cy="1296834"/>
          </a:xfrm>
          <a:prstGeom prst="rect">
            <a:avLst/>
          </a:prstGeom>
        </p:spPr>
      </p:pic>
      <p:pic>
        <p:nvPicPr>
          <p:cNvPr id="5" name="Google Shape;145;p20">
            <a:extLst>
              <a:ext uri="{FF2B5EF4-FFF2-40B4-BE49-F238E27FC236}">
                <a16:creationId xmlns:a16="http://schemas.microsoft.com/office/drawing/2014/main" id="{197E1789-AAA8-E3C0-F7CA-A12A35B117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947" y="1077013"/>
            <a:ext cx="5608020" cy="38007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704A8E-AAA5-AB4D-03CC-E86997BBF4E6}"/>
              </a:ext>
            </a:extLst>
          </p:cNvPr>
          <p:cNvSpPr/>
          <p:nvPr/>
        </p:nvSpPr>
        <p:spPr>
          <a:xfrm rot="5400000">
            <a:off x="5139461" y="3085473"/>
            <a:ext cx="3208463" cy="37609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2" name="Picture 4" descr="Classification of Unlabeled Images | by Vikas Kumar Ojha | Geek Culture |  Medium">
            <a:extLst>
              <a:ext uri="{FF2B5EF4-FFF2-40B4-BE49-F238E27FC236}">
                <a16:creationId xmlns:a16="http://schemas.microsoft.com/office/drawing/2014/main" id="{BFE24969-BFC5-E480-E959-72740E708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73" y="1980248"/>
            <a:ext cx="5195069" cy="238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243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D3C5-5F82-FAAC-E0E4-7E839C4DA30E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Word </a:t>
            </a:r>
            <a:r>
              <a:rPr lang="pt-BR" dirty="0" err="1"/>
              <a:t>Embedding</a:t>
            </a:r>
            <a:r>
              <a:rPr lang="pt-BR" dirty="0"/>
              <a:t> </a:t>
            </a:r>
          </a:p>
          <a:p>
            <a:r>
              <a:rPr lang="pt-BR" dirty="0"/>
              <a:t>(2013, Tomas </a:t>
            </a:r>
            <a:r>
              <a:rPr lang="pt-BR" dirty="0" err="1"/>
              <a:t>Mikolov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Google)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6FBC2-7970-E408-4425-0D8C1D3EF231}"/>
              </a:ext>
            </a:extLst>
          </p:cNvPr>
          <p:cNvSpPr txBox="1"/>
          <p:nvPr/>
        </p:nvSpPr>
        <p:spPr>
          <a:xfrm>
            <a:off x="7500730" y="6419826"/>
            <a:ext cx="5367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Landauer "Introduction to Latent Semantic Analysis"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CD8AD-1076-D7AF-B918-D6F470C3E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44" y="1801747"/>
            <a:ext cx="8251791" cy="452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41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D3C5-5F82-FAAC-E0E4-7E839C4DA30E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CNN </a:t>
            </a:r>
            <a:r>
              <a:rPr lang="pt-BR" dirty="0" err="1"/>
              <a:t>Convolutional</a:t>
            </a:r>
            <a:r>
              <a:rPr lang="pt-BR" dirty="0"/>
              <a:t> networks</a:t>
            </a:r>
          </a:p>
          <a:p>
            <a:r>
              <a:rPr lang="pt-BR" dirty="0"/>
              <a:t>(1998, </a:t>
            </a:r>
            <a:r>
              <a:rPr lang="pt-BR" dirty="0" err="1"/>
              <a:t>Lecun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bell </a:t>
            </a:r>
            <a:r>
              <a:rPr lang="pt-BR" dirty="0" err="1"/>
              <a:t>labs</a:t>
            </a:r>
            <a:r>
              <a:rPr lang="pt-B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6FBC2-7970-E408-4425-0D8C1D3EF231}"/>
              </a:ext>
            </a:extLst>
          </p:cNvPr>
          <p:cNvSpPr txBox="1"/>
          <p:nvPr/>
        </p:nvSpPr>
        <p:spPr>
          <a:xfrm>
            <a:off x="7500730" y="6419826"/>
            <a:ext cx="5367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Landauer "Introduction to Latent Semantic Analysis"</a:t>
            </a:r>
          </a:p>
        </p:txBody>
      </p:sp>
      <p:pic>
        <p:nvPicPr>
          <p:cNvPr id="3" name="Google Shape;233;p28" descr="Exercise Classification with Machine Learning (Part II) | by Trevor  Phillips | Towards Data Science">
            <a:extLst>
              <a:ext uri="{FF2B5EF4-FFF2-40B4-BE49-F238E27FC236}">
                <a16:creationId xmlns:a16="http://schemas.microsoft.com/office/drawing/2014/main" id="{B36488FB-CB46-8D09-5F76-BA30A00B05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25" y="1283108"/>
            <a:ext cx="3605688" cy="278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F75153-7462-6CAD-FC9A-C36EDD873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375" y="2946142"/>
            <a:ext cx="9601200" cy="362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2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A573D-4A2B-3D6F-3AD6-413F417C2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05" y="1643913"/>
            <a:ext cx="11103973" cy="395935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sz="2800" b="1" dirty="0"/>
              <a:t>Sandra Suárez Quintero: </a:t>
            </a:r>
            <a:r>
              <a:rPr lang="es-ES" sz="2800" dirty="0"/>
              <a:t>En relación a los riesgos que presenta la IA generativa, ¿qué lineamientos se sugieren para el desarrollo de un marco regulatorio que regule su creación a través de ella?</a:t>
            </a:r>
          </a:p>
          <a:p>
            <a:pPr marL="0" indent="0">
              <a:buNone/>
            </a:pPr>
            <a:r>
              <a:rPr lang="es-ES" sz="2800" b="1" dirty="0"/>
              <a:t>Un generalista: </a:t>
            </a:r>
            <a:endParaRPr lang="es-ES" sz="2800" dirty="0"/>
          </a:p>
          <a:p>
            <a:pPr marL="0" indent="0">
              <a:buNone/>
            </a:pPr>
            <a:r>
              <a:rPr lang="es-ES" sz="2800" dirty="0"/>
              <a:t> * Transparencia	* Gobernanza y supervisión           *  Protección de datos y privacidad</a:t>
            </a:r>
          </a:p>
          <a:p>
            <a:endParaRPr lang="es-ES" sz="2800" dirty="0"/>
          </a:p>
          <a:p>
            <a:pPr marL="0" indent="0">
              <a:buNone/>
            </a:pPr>
            <a:r>
              <a:rPr lang="es-ES" sz="2800" b="1" dirty="0">
                <a:solidFill>
                  <a:schemeClr val="accent3">
                    <a:lumMod val="75000"/>
                  </a:schemeClr>
                </a:solidFill>
              </a:rPr>
              <a:t>Sin embargo, existen enormes barreras y desafíos que son inherentes a la tecnología y solo una mejor comprensión de esta tecnología puede permitir que un mayor número de personas, la sociedad civil y los gobiernos trabajen en colaboración para reducir los riesgos potenciales sin impedir los beneficios que la IA generativa puede aportar.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C67A4A-3AED-6ED6-C341-0922F8AD3923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empezar</a:t>
            </a:r>
          </a:p>
        </p:txBody>
      </p:sp>
    </p:spTree>
    <p:extLst>
      <p:ext uri="{BB962C8B-B14F-4D97-AF65-F5344CB8AC3E}">
        <p14:creationId xmlns:p14="http://schemas.microsoft.com/office/powerpoint/2010/main" val="2179734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D3C5-5F82-FAAC-E0E4-7E839C4DA30E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classificação</a:t>
            </a:r>
          </a:p>
        </p:txBody>
      </p:sp>
      <p:pic>
        <p:nvPicPr>
          <p:cNvPr id="5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CB31072-28D0-7959-DC66-0C52188FE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47" y="2750820"/>
            <a:ext cx="4094672" cy="1356359"/>
          </a:xfrm>
          <a:prstGeom prst="rect">
            <a:avLst/>
          </a:prstGeom>
        </p:spPr>
      </p:pic>
      <p:pic>
        <p:nvPicPr>
          <p:cNvPr id="7" name="Imagem 8" descr="Imagem em preto e branco&#10;&#10;Descrição gerada automaticamente">
            <a:extLst>
              <a:ext uri="{FF2B5EF4-FFF2-40B4-BE49-F238E27FC236}">
                <a16:creationId xmlns:a16="http://schemas.microsoft.com/office/drawing/2014/main" id="{AE6CE37F-F332-5F09-80D5-0A5598A7F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502" y="1422807"/>
            <a:ext cx="5259733" cy="350442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03CD1F4-FC84-4CEC-87FD-D21BABEAB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328" y="5221334"/>
            <a:ext cx="2743200" cy="94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80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/>
          <a:lstStyle/>
          <a:p>
            <a:r>
              <a:rPr lang="pt-BR" dirty="0"/>
              <a:t>contexto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78289" y="2351800"/>
            <a:ext cx="11235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pt-BR" sz="2400" i="0" dirty="0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As representações </a:t>
            </a:r>
            <a:r>
              <a:rPr lang="pt-BR" sz="2400" i="0" dirty="0" err="1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pré</a:t>
            </a:r>
            <a:r>
              <a:rPr lang="pt-BR" sz="2400" i="0" dirty="0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-treinadas podem ser livres de contexto ou contextuais.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2400" i="0" dirty="0">
              <a:solidFill>
                <a:srgbClr val="0D0D0D"/>
              </a:solidFill>
              <a:effectLst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D0D0D"/>
                </a:solidFill>
                <a:cs typeface="Arial" panose="020B0604020202020204" pitchFamily="34" charset="0"/>
              </a:rPr>
              <a:t> </a:t>
            </a:r>
            <a:r>
              <a:rPr lang="pt-BR" sz="2400" i="0" dirty="0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Modelos livres de contexto, como word2vec, geram uma representação de incorporação de uma única palavra. Por exemplo, a palavra </a:t>
            </a:r>
            <a:r>
              <a:rPr lang="pt-BR" sz="2400" b="1" i="0" dirty="0">
                <a:solidFill>
                  <a:schemeClr val="accent3">
                    <a:lumMod val="75000"/>
                  </a:schemeClr>
                </a:solidFill>
                <a:effectLst/>
                <a:cs typeface="Arial" panose="020B0604020202020204" pitchFamily="34" charset="0"/>
              </a:rPr>
              <a:t>“banco” </a:t>
            </a:r>
            <a:r>
              <a:rPr lang="pt-BR" sz="2400" i="0" dirty="0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teria a mesma representação livre de contexto em </a:t>
            </a:r>
            <a:r>
              <a:rPr lang="pt-BR" sz="2400" b="1" i="0" dirty="0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“acessei minha conta no banco” </a:t>
            </a:r>
            <a:r>
              <a:rPr lang="pt-BR" sz="2400" i="0" dirty="0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e </a:t>
            </a:r>
            <a:r>
              <a:rPr lang="pt-BR" sz="2400" b="1" i="0" dirty="0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“esperava sentado no banco de trás”.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2400" i="0" dirty="0">
              <a:solidFill>
                <a:srgbClr val="0D0D0D"/>
              </a:solidFill>
              <a:effectLst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D0D0D"/>
                </a:solidFill>
                <a:cs typeface="Arial" panose="020B0604020202020204" pitchFamily="34" charset="0"/>
              </a:rPr>
              <a:t> </a:t>
            </a:r>
            <a:r>
              <a:rPr lang="pt-BR" sz="2400" i="0" dirty="0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Modelos contextuais geram uma representação de cada palavra baseada nas outras palavras da frase.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36B57-4EB4-6AC3-6947-C0F9FA487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503" y="884569"/>
            <a:ext cx="5382376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91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/>
          <a:lstStyle/>
          <a:p>
            <a:r>
              <a:rPr lang="pt-BR" dirty="0"/>
              <a:t>Transformers</a:t>
            </a:r>
            <a:br>
              <a:rPr lang="pt-BR" dirty="0"/>
            </a:br>
            <a:r>
              <a:rPr lang="pt-BR" dirty="0"/>
              <a:t>2017 Google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85523" y="1611013"/>
            <a:ext cx="68019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u="none" strike="noStrike" dirty="0" err="1">
                <a:solidFill>
                  <a:srgbClr val="3366CC"/>
                </a:solidFill>
                <a:effectLst/>
                <a:hlinkClick r:id="rId2" tooltip="Ashish Vaswani"/>
              </a:rPr>
              <a:t>Vaswani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hlinkClick r:id="rId2" tooltip="Ashish Vaswani"/>
              </a:rPr>
              <a:t>,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hlinkClick r:id="rId2" tooltip="Ashish Vaswani"/>
              </a:rPr>
              <a:t>Ashish</a:t>
            </a:r>
            <a:r>
              <a:rPr lang="pt-BR" b="0" i="0" dirty="0">
                <a:solidFill>
                  <a:srgbClr val="202122"/>
                </a:solidFill>
                <a:effectLst/>
              </a:rPr>
              <a:t>; </a:t>
            </a:r>
            <a:r>
              <a:rPr lang="pt-BR" b="0" i="0" dirty="0" err="1">
                <a:solidFill>
                  <a:srgbClr val="202122"/>
                </a:solidFill>
                <a:effectLst/>
              </a:rPr>
              <a:t>Shazeer</a:t>
            </a:r>
            <a:r>
              <a:rPr lang="pt-BR" b="0" i="0" dirty="0">
                <a:solidFill>
                  <a:srgbClr val="202122"/>
                </a:solidFill>
                <a:effectLst/>
              </a:rPr>
              <a:t>, Noam; </a:t>
            </a:r>
            <a:r>
              <a:rPr lang="pt-BR" b="0" i="0" dirty="0" err="1">
                <a:solidFill>
                  <a:srgbClr val="202122"/>
                </a:solidFill>
                <a:effectLst/>
              </a:rPr>
              <a:t>Parmar</a:t>
            </a:r>
            <a:r>
              <a:rPr lang="pt-BR" b="0" i="0" dirty="0">
                <a:solidFill>
                  <a:srgbClr val="202122"/>
                </a:solidFill>
                <a:effectLst/>
              </a:rPr>
              <a:t>, Niki; </a:t>
            </a:r>
            <a:r>
              <a:rPr lang="pt-BR" b="0" i="0" dirty="0" err="1">
                <a:solidFill>
                  <a:srgbClr val="202122"/>
                </a:solidFill>
                <a:effectLst/>
              </a:rPr>
              <a:t>Uszkoreit</a:t>
            </a:r>
            <a:r>
              <a:rPr lang="pt-BR" b="0" i="0" dirty="0">
                <a:solidFill>
                  <a:srgbClr val="202122"/>
                </a:solidFill>
                <a:effectLst/>
              </a:rPr>
              <a:t>, Jakob; Jones, </a:t>
            </a:r>
            <a:r>
              <a:rPr lang="pt-BR" b="0" i="0" dirty="0" err="1">
                <a:solidFill>
                  <a:srgbClr val="202122"/>
                </a:solidFill>
                <a:effectLst/>
              </a:rPr>
              <a:t>Llion</a:t>
            </a:r>
            <a:r>
              <a:rPr lang="pt-BR" b="0" i="0" dirty="0">
                <a:solidFill>
                  <a:srgbClr val="202122"/>
                </a:solidFill>
                <a:effectLst/>
              </a:rPr>
              <a:t>;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hlinkClick r:id="rId3" tooltip="Aidan Gomez"/>
              </a:rPr>
              <a:t>Gomez, Aidan N</a:t>
            </a:r>
            <a:r>
              <a:rPr lang="pt-BR" b="0" i="0" dirty="0">
                <a:solidFill>
                  <a:srgbClr val="202122"/>
                </a:solidFill>
                <a:effectLst/>
              </a:rPr>
              <a:t>; Kaiser, </a:t>
            </a:r>
            <a:r>
              <a:rPr lang="pt-BR" b="0" i="0" dirty="0" err="1">
                <a:solidFill>
                  <a:srgbClr val="202122"/>
                </a:solidFill>
                <a:effectLst/>
              </a:rPr>
              <a:t>Łukasz</a:t>
            </a:r>
            <a:r>
              <a:rPr lang="pt-BR" b="0" i="0" dirty="0">
                <a:solidFill>
                  <a:srgbClr val="202122"/>
                </a:solidFill>
                <a:effectLst/>
              </a:rPr>
              <a:t>; </a:t>
            </a:r>
            <a:r>
              <a:rPr lang="pt-BR" b="0" i="0" dirty="0" err="1">
                <a:solidFill>
                  <a:srgbClr val="202122"/>
                </a:solidFill>
                <a:effectLst/>
              </a:rPr>
              <a:t>Polosukhin</a:t>
            </a:r>
            <a:r>
              <a:rPr lang="pt-BR" b="0" i="0" dirty="0">
                <a:solidFill>
                  <a:srgbClr val="202122"/>
                </a:solidFill>
                <a:effectLst/>
              </a:rPr>
              <a:t>, </a:t>
            </a:r>
            <a:r>
              <a:rPr lang="pt-BR" b="0" i="0" dirty="0" err="1">
                <a:solidFill>
                  <a:srgbClr val="202122"/>
                </a:solidFill>
                <a:effectLst/>
              </a:rPr>
              <a:t>Illia</a:t>
            </a:r>
            <a:r>
              <a:rPr lang="pt-BR" b="0" i="0" dirty="0">
                <a:solidFill>
                  <a:srgbClr val="202122"/>
                </a:solidFill>
                <a:effectLst/>
              </a:rPr>
              <a:t> (2017).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hlinkClick r:id="rId4"/>
              </a:rPr>
              <a:t>"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hlinkClick r:id="rId4"/>
              </a:rPr>
              <a:t>Attention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hlinkClick r:id="rId4"/>
              </a:rPr>
              <a:t>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hlinkClick r:id="rId4"/>
              </a:rPr>
              <a:t>is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hlinkClick r:id="rId4"/>
              </a:rPr>
              <a:t>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hlinkClick r:id="rId4"/>
              </a:rPr>
              <a:t>All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hlinkClick r:id="rId4"/>
              </a:rPr>
              <a:t>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hlinkClick r:id="rId4"/>
              </a:rPr>
              <a:t>you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hlinkClick r:id="rId4"/>
              </a:rPr>
              <a:t>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hlinkClick r:id="rId4"/>
              </a:rPr>
              <a:t>Need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hlinkClick r:id="rId4"/>
              </a:rPr>
              <a:t>"</a:t>
            </a:r>
            <a:r>
              <a:rPr lang="pt-BR" b="0" i="0" dirty="0">
                <a:solidFill>
                  <a:srgbClr val="202122"/>
                </a:solidFill>
                <a:effectLst/>
              </a:rPr>
              <a:t> (PDF). </a:t>
            </a:r>
            <a:r>
              <a:rPr lang="pt-BR" b="0" i="1" dirty="0" err="1">
                <a:solidFill>
                  <a:srgbClr val="202122"/>
                </a:solidFill>
                <a:effectLst/>
              </a:rPr>
              <a:t>Advances</a:t>
            </a:r>
            <a:r>
              <a:rPr lang="pt-BR" b="0" i="1" dirty="0">
                <a:solidFill>
                  <a:srgbClr val="202122"/>
                </a:solidFill>
                <a:effectLst/>
              </a:rPr>
              <a:t> in Neural </a:t>
            </a:r>
            <a:r>
              <a:rPr lang="pt-BR" b="0" i="1" dirty="0" err="1">
                <a:solidFill>
                  <a:srgbClr val="202122"/>
                </a:solidFill>
                <a:effectLst/>
              </a:rPr>
              <a:t>Information</a:t>
            </a:r>
            <a:r>
              <a:rPr lang="pt-BR" b="0" i="1" dirty="0">
                <a:solidFill>
                  <a:srgbClr val="202122"/>
                </a:solidFill>
                <a:effectLst/>
              </a:rPr>
              <a:t> </a:t>
            </a:r>
            <a:r>
              <a:rPr lang="pt-BR" b="0" i="1" dirty="0" err="1">
                <a:solidFill>
                  <a:srgbClr val="202122"/>
                </a:solidFill>
                <a:effectLst/>
              </a:rPr>
              <a:t>Processing</a:t>
            </a:r>
            <a:r>
              <a:rPr lang="pt-BR" b="0" i="1" dirty="0">
                <a:solidFill>
                  <a:srgbClr val="202122"/>
                </a:solidFill>
                <a:effectLst/>
              </a:rPr>
              <a:t> Systems</a:t>
            </a:r>
            <a:r>
              <a:rPr lang="pt-BR" b="0" i="0" dirty="0">
                <a:solidFill>
                  <a:srgbClr val="202122"/>
                </a:solidFill>
                <a:effectLst/>
              </a:rPr>
              <a:t>. </a:t>
            </a:r>
            <a:r>
              <a:rPr lang="pt-BR" b="0" i="0" dirty="0" err="1">
                <a:solidFill>
                  <a:srgbClr val="202122"/>
                </a:solidFill>
                <a:effectLst/>
              </a:rPr>
              <a:t>Curran</a:t>
            </a:r>
            <a:r>
              <a:rPr lang="pt-BR" b="0" i="0" dirty="0">
                <a:solidFill>
                  <a:srgbClr val="202122"/>
                </a:solidFill>
                <a:effectLst/>
              </a:rPr>
              <a:t> Associates, Inc. </a:t>
            </a:r>
            <a:r>
              <a:rPr lang="pt-BR" b="1" i="0" dirty="0">
                <a:solidFill>
                  <a:srgbClr val="202122"/>
                </a:solidFill>
                <a:effectLst/>
              </a:rPr>
              <a:t>30</a:t>
            </a:r>
            <a:r>
              <a:rPr lang="pt-BR" b="0" i="0" dirty="0">
                <a:solidFill>
                  <a:srgbClr val="202122"/>
                </a:solidFill>
                <a:effectLst/>
              </a:rPr>
              <a:t>.</a:t>
            </a:r>
          </a:p>
          <a:p>
            <a:endParaRPr lang="pt-BR" sz="2400" dirty="0">
              <a:solidFill>
                <a:srgbClr val="202122"/>
              </a:solidFill>
            </a:endParaRPr>
          </a:p>
          <a:p>
            <a:r>
              <a:rPr lang="pt-BR" sz="2400" b="1" dirty="0">
                <a:solidFill>
                  <a:schemeClr val="accent3">
                    <a:lumMod val="75000"/>
                  </a:schemeClr>
                </a:solidFill>
              </a:rPr>
              <a:t>Mecanismo de atenção (2014, </a:t>
            </a:r>
            <a:r>
              <a:rPr lang="pt-BR" sz="2400" b="1" dirty="0" err="1">
                <a:solidFill>
                  <a:schemeClr val="accent3">
                    <a:lumMod val="75000"/>
                  </a:schemeClr>
                </a:solidFill>
              </a:rPr>
              <a:t>Bahdanau</a:t>
            </a:r>
            <a:r>
              <a:rPr lang="pt-BR" sz="2400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: inovação central do modelo </a:t>
            </a:r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Transformer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, permitindo que o decodificador concentre-se seletivamente em partes específicas da sequência de entrada e trabalhe com sequencias de tamanho variável.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FF2B8-F8E1-EEFB-C16F-600447725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693" y="432045"/>
            <a:ext cx="4601751" cy="562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96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/>
          <a:lstStyle/>
          <a:p>
            <a:r>
              <a:rPr lang="pt-BR" dirty="0" err="1"/>
              <a:t>transformers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85523" y="1734603"/>
            <a:ext cx="714833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pt-BR" sz="2400" b="0" i="0" dirty="0">
                <a:solidFill>
                  <a:schemeClr val="accent3">
                    <a:lumMod val="75000"/>
                  </a:schemeClr>
                </a:solidFill>
                <a:effectLst/>
                <a:cs typeface="Arial" panose="020B0604020202020204" pitchFamily="34" charset="0"/>
              </a:rPr>
              <a:t>Arquitetura </a:t>
            </a:r>
            <a:r>
              <a:rPr lang="pt-BR" sz="2400" b="0" i="0" dirty="0" err="1">
                <a:solidFill>
                  <a:schemeClr val="accent3">
                    <a:lumMod val="75000"/>
                  </a:schemeClr>
                </a:solidFill>
                <a:effectLst/>
                <a:cs typeface="Arial" panose="020B0604020202020204" pitchFamily="34" charset="0"/>
              </a:rPr>
              <a:t>Transformer</a:t>
            </a:r>
            <a:r>
              <a:rPr lang="pt-BR" sz="2400" b="0" i="0" dirty="0">
                <a:solidFill>
                  <a:schemeClr val="accent3">
                    <a:lumMod val="75000"/>
                  </a:schemeClr>
                </a:solidFill>
                <a:effectLst/>
                <a:cs typeface="Arial" panose="020B0604020202020204" pitchFamily="34" charset="0"/>
              </a:rPr>
              <a:t> domina quase todas as tarefas de processamento de linguagem natural.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2400" b="0" i="0" dirty="0">
              <a:solidFill>
                <a:schemeClr val="accent3">
                  <a:lumMod val="75000"/>
                </a:schemeClr>
              </a:solidFill>
              <a:effectLst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 Modelos </a:t>
            </a:r>
            <a:r>
              <a:rPr lang="pt-BR" sz="2400" b="0" i="0" dirty="0" err="1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pré</a:t>
            </a:r>
            <a:r>
              <a:rPr lang="pt-BR" sz="2400" b="0" i="0" dirty="0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-treinados como BERT, ELECTRA, 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  <a:cs typeface="Arial" panose="020B0604020202020204" pitchFamily="34" charset="0"/>
              </a:rPr>
              <a:t>GPT-3, GPT-4</a:t>
            </a:r>
            <a:r>
              <a:rPr lang="pt-BR" sz="2400" dirty="0">
                <a:solidFill>
                  <a:srgbClr val="0D0D0D"/>
                </a:solidFill>
                <a:cs typeface="Arial" panose="020B0604020202020204" pitchFamily="34" charset="0"/>
              </a:rPr>
              <a:t>, LLAMA, PALM</a:t>
            </a:r>
            <a:r>
              <a:rPr lang="pt-BR" sz="2400" b="0" i="0" dirty="0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 são a abordagem padrão para novas tarefas no processamento de linguagem natural.</a:t>
            </a:r>
          </a:p>
          <a:p>
            <a:pPr algn="l"/>
            <a:r>
              <a:rPr lang="pt-BR" sz="2400" b="0" i="0" dirty="0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D0D0D"/>
                </a:solidFill>
                <a:cs typeface="Arial" panose="020B0604020202020204" pitchFamily="34" charset="0"/>
              </a:rPr>
              <a:t> </a:t>
            </a:r>
            <a:r>
              <a:rPr lang="pt-BR" sz="2400" i="0" dirty="0">
                <a:solidFill>
                  <a:schemeClr val="accent3">
                    <a:lumMod val="75000"/>
                  </a:schemeClr>
                </a:solidFill>
                <a:effectLst/>
                <a:cs typeface="Arial" panose="020B0604020202020204" pitchFamily="34" charset="0"/>
              </a:rPr>
              <a:t>Transformadores também são usados em visão computacional, </a:t>
            </a:r>
            <a:r>
              <a:rPr lang="pt-BR" sz="2400" b="0" i="0" dirty="0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reconhecimento de fala, aprendizado por reforço e redes neurais gráficas.</a:t>
            </a:r>
            <a:endParaRPr lang="pt-BR" sz="2400" b="1" i="0" dirty="0">
              <a:solidFill>
                <a:srgbClr val="0D0D0D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42354-281B-2F14-EDA7-ACCC837543EB}"/>
              </a:ext>
            </a:extLst>
          </p:cNvPr>
          <p:cNvSpPr txBox="1"/>
          <p:nvPr/>
        </p:nvSpPr>
        <p:spPr>
          <a:xfrm>
            <a:off x="7107382" y="705177"/>
            <a:ext cx="50846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dirty="0">
                <a:effectLst/>
              </a:rPr>
              <a:t>Bert (2018, </a:t>
            </a:r>
            <a:r>
              <a:rPr lang="pt-BR" sz="2400" b="1" i="0" dirty="0" err="1">
                <a:effectLst/>
              </a:rPr>
              <a:t>Bidirectional</a:t>
            </a:r>
            <a:r>
              <a:rPr lang="pt-BR" sz="2400" b="1" i="0" dirty="0">
                <a:effectLst/>
              </a:rPr>
              <a:t> </a:t>
            </a:r>
            <a:r>
              <a:rPr lang="pt-BR" sz="2400" b="1" i="0" dirty="0" err="1">
                <a:effectLst/>
              </a:rPr>
              <a:t>Encoder</a:t>
            </a:r>
            <a:r>
              <a:rPr lang="pt-BR" sz="2400" b="1" i="0" dirty="0">
                <a:effectLst/>
              </a:rPr>
              <a:t> </a:t>
            </a:r>
            <a:r>
              <a:rPr lang="pt-BR" sz="2400" b="1" i="0" dirty="0" err="1">
                <a:effectLst/>
              </a:rPr>
              <a:t>Representations</a:t>
            </a:r>
            <a:r>
              <a:rPr lang="pt-BR" sz="2400" b="1" i="0" dirty="0">
                <a:effectLst/>
              </a:rPr>
              <a:t> </a:t>
            </a:r>
            <a:r>
              <a:rPr lang="pt-BR" sz="2400" b="1" i="0" dirty="0" err="1">
                <a:effectLst/>
              </a:rPr>
              <a:t>from</a:t>
            </a:r>
            <a:r>
              <a:rPr lang="pt-BR" sz="2400" b="1" i="0" dirty="0">
                <a:effectLst/>
              </a:rPr>
              <a:t> Transformers)</a:t>
            </a:r>
          </a:p>
          <a:p>
            <a:pPr algn="ctr"/>
            <a:r>
              <a:rPr lang="pt-BR" sz="2400" b="1" i="0" dirty="0">
                <a:effectLst/>
              </a:rPr>
              <a:t>Google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F6B744-07A4-2F90-4E59-873C1D6F0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4269" y="2350417"/>
            <a:ext cx="3795226" cy="2157165"/>
          </a:xfrm>
          <a:prstGeom prst="rect">
            <a:avLst/>
          </a:prstGeom>
          <a:noFill/>
          <a:ln w="9525">
            <a:solidFill>
              <a:schemeClr val="accent1">
                <a:shade val="15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8059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vendando a IA Generativa. Entenda o que essa tecnologia pode ...">
            <a:extLst>
              <a:ext uri="{FF2B5EF4-FFF2-40B4-BE49-F238E27FC236}">
                <a16:creationId xmlns:a16="http://schemas.microsoft.com/office/drawing/2014/main" id="{DA2C769D-ABB6-E7EC-DCF5-797633CB6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05" y="1237815"/>
            <a:ext cx="6465957" cy="458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6E3B41-A190-FFBB-047F-F194CACCF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285" y="4026311"/>
            <a:ext cx="2399510" cy="198669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73D6B19-A58F-FD39-AE32-D15C07D4389F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IA generativa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12519E-0660-604D-3C52-1C040F83F39F}"/>
              </a:ext>
            </a:extLst>
          </p:cNvPr>
          <p:cNvSpPr/>
          <p:nvPr/>
        </p:nvSpPr>
        <p:spPr>
          <a:xfrm>
            <a:off x="2285999" y="2639291"/>
            <a:ext cx="4294909" cy="78970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635129-803E-9D16-DEEE-39E418AA6872}"/>
              </a:ext>
            </a:extLst>
          </p:cNvPr>
          <p:cNvSpPr/>
          <p:nvPr/>
        </p:nvSpPr>
        <p:spPr>
          <a:xfrm>
            <a:off x="2285999" y="3429001"/>
            <a:ext cx="4294909" cy="59731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BB229-4FDB-BA20-F662-A3A64B42252A}"/>
              </a:ext>
            </a:extLst>
          </p:cNvPr>
          <p:cNvSpPr/>
          <p:nvPr/>
        </p:nvSpPr>
        <p:spPr>
          <a:xfrm>
            <a:off x="2285999" y="1258595"/>
            <a:ext cx="4294909" cy="924165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31ECB8-F0B0-1B81-F41D-75F527C7C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489" y="965350"/>
            <a:ext cx="2323172" cy="2837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A2C352-9295-68CF-547C-6624F5FE6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462" y="619932"/>
            <a:ext cx="924054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65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/>
          <a:lstStyle/>
          <a:p>
            <a:r>
              <a:rPr lang="pt-BR" dirty="0"/>
              <a:t>Teste de </a:t>
            </a:r>
            <a:r>
              <a:rPr lang="pt-BR" dirty="0" err="1"/>
              <a:t>turing</a:t>
            </a:r>
            <a:r>
              <a:rPr lang="pt-BR" dirty="0"/>
              <a:t> e o </a:t>
            </a:r>
            <a:br>
              <a:rPr lang="pt-BR" dirty="0"/>
            </a:br>
            <a:r>
              <a:rPr lang="pt-BR" dirty="0"/>
              <a:t>argumento do quarto chinês</a:t>
            </a:r>
          </a:p>
        </p:txBody>
      </p:sp>
      <p:pic>
        <p:nvPicPr>
          <p:cNvPr id="4098" name="Picture 2" descr="O quarto chinês: o que significa ter uma mente? | Filosofia na Escola">
            <a:extLst>
              <a:ext uri="{FF2B5EF4-FFF2-40B4-BE49-F238E27FC236}">
                <a16:creationId xmlns:a16="http://schemas.microsoft.com/office/drawing/2014/main" id="{5CD3C961-0DD9-9329-9CC9-F6DAB38E3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17921"/>
            <a:ext cx="5214951" cy="282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nheça a História da Inteligência Artificial do Início até o ChatGPT">
            <a:extLst>
              <a:ext uri="{FF2B5EF4-FFF2-40B4-BE49-F238E27FC236}">
                <a16:creationId xmlns:a16="http://schemas.microsoft.com/office/drawing/2014/main" id="{39EB4BA6-2102-AA97-DE77-94D05E1D7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989" y="2470079"/>
            <a:ext cx="1648041" cy="123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IA dos anos 1960 supera ChatGPT em Teste de Turing">
            <a:extLst>
              <a:ext uri="{FF2B5EF4-FFF2-40B4-BE49-F238E27FC236}">
                <a16:creationId xmlns:a16="http://schemas.microsoft.com/office/drawing/2014/main" id="{0FB4AEB5-2D9A-B35C-752D-F5C0C5F6A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43" y="4257311"/>
            <a:ext cx="831173" cy="55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1DEA0-73C1-17BE-B74F-1CB618DC48AA}"/>
              </a:ext>
            </a:extLst>
          </p:cNvPr>
          <p:cNvSpPr txBox="1"/>
          <p:nvPr/>
        </p:nvSpPr>
        <p:spPr>
          <a:xfrm>
            <a:off x="582505" y="5436636"/>
            <a:ext cx="11110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Searle, John R. (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setembro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de 1980).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/>
              </a:rPr>
              <a:t>«Minds, brains, and programs»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Behavioral and Brain Sciences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inglês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(3): 417–424.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International Standard Serial Number"/>
              </a:rPr>
              <a:t>ISSN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/>
              </a:rPr>
              <a:t>1469-1825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Digital object identifier"/>
              </a:rPr>
              <a:t>doi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/>
              </a:rPr>
              <a:t>10.1017/S0140525X00005756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22DAD-F1EE-F68C-22B2-A5C8B51E2F80}"/>
              </a:ext>
            </a:extLst>
          </p:cNvPr>
          <p:cNvSpPr txBox="1"/>
          <p:nvPr/>
        </p:nvSpPr>
        <p:spPr>
          <a:xfrm>
            <a:off x="1734353" y="3762172"/>
            <a:ext cx="14679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Turing Test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181448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67A4A-3AED-6ED6-C341-0922F8AD3923}"/>
              </a:ext>
            </a:extLst>
          </p:cNvPr>
          <p:cNvSpPr txBox="1">
            <a:spLocks/>
          </p:cNvSpPr>
          <p:nvPr/>
        </p:nvSpPr>
        <p:spPr>
          <a:xfrm>
            <a:off x="705465" y="1928677"/>
            <a:ext cx="10781070" cy="197964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/>
              <a:t>PARTE II</a:t>
            </a:r>
          </a:p>
          <a:p>
            <a:pPr algn="ctr"/>
            <a:endParaRPr lang="pt-BR" sz="2800" b="1" dirty="0"/>
          </a:p>
          <a:p>
            <a:pPr algn="ctr"/>
            <a:r>
              <a:rPr lang="pt-BR" sz="2800" dirty="0"/>
              <a:t>Usos e capacidades </a:t>
            </a:r>
          </a:p>
          <a:p>
            <a:pPr algn="ctr"/>
            <a:r>
              <a:rPr lang="pt-BR" sz="2800" dirty="0"/>
              <a:t>da IA Generativa</a:t>
            </a:r>
          </a:p>
          <a:p>
            <a:pPr algn="ctr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128550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GENERATIVE</a:t>
            </a:r>
            <a:br>
              <a:rPr lang="pt-BR" dirty="0"/>
            </a:br>
            <a:r>
              <a:rPr lang="pt-BR" dirty="0"/>
              <a:t>MODELS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29E883D-3AAB-7CDA-202A-CF5A702AF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304" y="327327"/>
            <a:ext cx="7554191" cy="571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250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crescimento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EA9EE24-CACC-447D-AD46-CEE93FDD0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69" y="1619316"/>
            <a:ext cx="4709931" cy="211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01E9DA6-5201-9B1A-A394-918341252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4" y="188367"/>
            <a:ext cx="5167132" cy="636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DB1C17-A768-D581-A094-2EFF3DF46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61" y="3934067"/>
            <a:ext cx="5017076" cy="231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74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Hype </a:t>
            </a:r>
            <a:r>
              <a:rPr lang="pt-BR" dirty="0" err="1"/>
              <a:t>cycle</a:t>
            </a:r>
            <a:endParaRPr lang="pt-BR" dirty="0"/>
          </a:p>
        </p:txBody>
      </p:sp>
      <p:pic>
        <p:nvPicPr>
          <p:cNvPr id="5" name="Picture 4" descr="A diagram of a cycle&#10;&#10;Description automatically generated">
            <a:extLst>
              <a:ext uri="{FF2B5EF4-FFF2-40B4-BE49-F238E27FC236}">
                <a16:creationId xmlns:a16="http://schemas.microsoft.com/office/drawing/2014/main" id="{8EAFA1E8-7AB3-B5FC-02B2-29B9DF431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40" y="1683392"/>
            <a:ext cx="5657060" cy="4282137"/>
          </a:xfrm>
          <a:prstGeom prst="rect">
            <a:avLst/>
          </a:prstGeom>
        </p:spPr>
      </p:pic>
      <p:pic>
        <p:nvPicPr>
          <p:cNvPr id="7" name="Picture 6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5B457E9C-D903-B1A9-7798-6356655D6F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733" y="188367"/>
            <a:ext cx="2537133" cy="175126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D4EC9BC-2601-DF87-0944-CFB40E1CEE30}"/>
              </a:ext>
            </a:extLst>
          </p:cNvPr>
          <p:cNvSpPr/>
          <p:nvPr/>
        </p:nvSpPr>
        <p:spPr>
          <a:xfrm>
            <a:off x="5323966" y="2867891"/>
            <a:ext cx="443345" cy="443345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136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A573D-4A2B-3D6F-3AD6-413F417C2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b="1" dirty="0"/>
              <a:t>PARTE I: </a:t>
            </a:r>
            <a:r>
              <a:rPr lang="pt-BR" sz="2800" dirty="0"/>
              <a:t>Introdução aos Modelos Neurais, de Aprendizado Profundo e Generativos</a:t>
            </a:r>
          </a:p>
          <a:p>
            <a:r>
              <a:rPr lang="pt-BR" sz="2800" b="1" dirty="0"/>
              <a:t>PARTE II: </a:t>
            </a:r>
            <a:r>
              <a:rPr lang="pt-BR" sz="2800" dirty="0"/>
              <a:t>Usos e Capacidades da IA Generativa</a:t>
            </a:r>
          </a:p>
          <a:p>
            <a:r>
              <a:rPr lang="pt-BR" sz="2800" b="1" dirty="0"/>
              <a:t>PARTE III: </a:t>
            </a:r>
            <a:r>
              <a:rPr lang="pt-BR" sz="2800" dirty="0"/>
              <a:t>Riscos e Futuro da Tecnologia</a:t>
            </a:r>
          </a:p>
          <a:p>
            <a:endParaRPr lang="pt-BR" sz="2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C67A4A-3AED-6ED6-C341-0922F8AD3923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612185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Capacidades e futuro</a:t>
            </a:r>
          </a:p>
        </p:txBody>
      </p:sp>
      <p:pic>
        <p:nvPicPr>
          <p:cNvPr id="9218" name="Picture 2" descr="Select Generative AI Use Cases By Industry">
            <a:extLst>
              <a:ext uri="{FF2B5EF4-FFF2-40B4-BE49-F238E27FC236}">
                <a16:creationId xmlns:a16="http://schemas.microsoft.com/office/drawing/2014/main" id="{B12F9B65-C32A-E43D-EF7E-36AC2568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821" y="1704695"/>
            <a:ext cx="4955458" cy="49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pact Radar for Generative AI">
            <a:extLst>
              <a:ext uri="{FF2B5EF4-FFF2-40B4-BE49-F238E27FC236}">
                <a16:creationId xmlns:a16="http://schemas.microsoft.com/office/drawing/2014/main" id="{19F86EAC-0807-DC20-A287-06EEDF6EF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99" y="2096199"/>
            <a:ext cx="3082207" cy="308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367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Capacidades e futuro</a:t>
            </a:r>
          </a:p>
        </p:txBody>
      </p:sp>
      <p:pic>
        <p:nvPicPr>
          <p:cNvPr id="9220" name="Picture 4" descr="Impact Radar for Generative AI">
            <a:extLst>
              <a:ext uri="{FF2B5EF4-FFF2-40B4-BE49-F238E27FC236}">
                <a16:creationId xmlns:a16="http://schemas.microsoft.com/office/drawing/2014/main" id="{19F86EAC-0807-DC20-A287-06EEDF6EF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938" y="2298474"/>
            <a:ext cx="3082207" cy="308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8D16E7-BDAE-8D9F-D5BA-B27712007846}"/>
              </a:ext>
            </a:extLst>
          </p:cNvPr>
          <p:cNvSpPr txBox="1"/>
          <p:nvPr/>
        </p:nvSpPr>
        <p:spPr>
          <a:xfrm>
            <a:off x="5408971" y="1762086"/>
            <a:ext cx="609845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chemeClr val="accent3">
                    <a:lumMod val="75000"/>
                  </a:schemeClr>
                </a:solidFill>
                <a:effectLst/>
              </a:rPr>
              <a:t>Marketing and media 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By 2025, 30% of outbound marketing messages from large organizations will be synthetically generated, up from less than 2% in 2022.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00000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By 2030, a major blockbuster film will be released with 90% of the film generated by AI (from text to video), from 0% of such in 2022.</a:t>
            </a:r>
          </a:p>
        </p:txBody>
      </p:sp>
    </p:spTree>
    <p:extLst>
      <p:ext uri="{BB962C8B-B14F-4D97-AF65-F5344CB8AC3E}">
        <p14:creationId xmlns:p14="http://schemas.microsoft.com/office/powerpoint/2010/main" val="875330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Capacidades e futuro</a:t>
            </a:r>
          </a:p>
        </p:txBody>
      </p:sp>
      <p:pic>
        <p:nvPicPr>
          <p:cNvPr id="9220" name="Picture 4" descr="Impact Radar for Generative AI">
            <a:extLst>
              <a:ext uri="{FF2B5EF4-FFF2-40B4-BE49-F238E27FC236}">
                <a16:creationId xmlns:a16="http://schemas.microsoft.com/office/drawing/2014/main" id="{19F86EAC-0807-DC20-A287-06EEDF6EF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938" y="2298474"/>
            <a:ext cx="3082207" cy="308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8D16E7-BDAE-8D9F-D5BA-B27712007846}"/>
              </a:ext>
            </a:extLst>
          </p:cNvPr>
          <p:cNvSpPr txBox="1"/>
          <p:nvPr/>
        </p:nvSpPr>
        <p:spPr>
          <a:xfrm>
            <a:off x="5408971" y="1762086"/>
            <a:ext cx="609845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chemeClr val="accent3">
                    <a:lumMod val="75000"/>
                  </a:schemeClr>
                </a:solidFill>
                <a:effectLst/>
              </a:rPr>
              <a:t>AI </a:t>
            </a:r>
            <a:r>
              <a:rPr lang="en-US" sz="2400" b="0" i="0" dirty="0" err="1">
                <a:solidFill>
                  <a:schemeClr val="accent3">
                    <a:lumMod val="75000"/>
                  </a:schemeClr>
                </a:solidFill>
                <a:effectLst/>
              </a:rPr>
              <a:t>Innvations</a:t>
            </a:r>
            <a:endParaRPr lang="en-US" sz="2400" b="0" i="0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b="0" i="0" dirty="0">
                <a:solidFill>
                  <a:srgbClr val="000000"/>
                </a:solidFill>
                <a:effectLst/>
              </a:rPr>
              <a:t>No. 1: Generative AI in drug 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b="0" i="0" dirty="0">
                <a:solidFill>
                  <a:srgbClr val="000000"/>
                </a:solidFill>
                <a:effectLst/>
              </a:rPr>
              <a:t>No. 2: Generative AI in material science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b="0" i="0" dirty="0">
                <a:solidFill>
                  <a:srgbClr val="000000"/>
                </a:solidFill>
                <a:effectLst/>
              </a:rPr>
              <a:t>No. 3: Generative AI in chip 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b="0" i="0" dirty="0">
                <a:solidFill>
                  <a:srgbClr val="000000"/>
                </a:solidFill>
                <a:effectLst/>
              </a:rPr>
              <a:t>No. 4: Generative AI in synthetic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No. 5: Generative design of parts</a:t>
            </a:r>
            <a:endParaRPr lang="it-IT" sz="2400" b="0" i="0" dirty="0">
              <a:solidFill>
                <a:srgbClr val="000000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393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IA design...</a:t>
            </a:r>
          </a:p>
        </p:txBody>
      </p:sp>
      <p:pic>
        <p:nvPicPr>
          <p:cNvPr id="9220" name="Picture 4" descr="Impact Radar for Generative AI">
            <a:extLst>
              <a:ext uri="{FF2B5EF4-FFF2-40B4-BE49-F238E27FC236}">
                <a16:creationId xmlns:a16="http://schemas.microsoft.com/office/drawing/2014/main" id="{19F86EAC-0807-DC20-A287-06EEDF6EF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938" y="2298474"/>
            <a:ext cx="3082207" cy="308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871EFEAD-35EB-7D95-1055-A6E288B2A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414" y="3747987"/>
            <a:ext cx="3805085" cy="23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5F1131-05BE-F812-A366-50581BB91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414" y="1678873"/>
            <a:ext cx="4053457" cy="181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31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67A4A-3AED-6ED6-C341-0922F8AD3923}"/>
              </a:ext>
            </a:extLst>
          </p:cNvPr>
          <p:cNvSpPr txBox="1">
            <a:spLocks/>
          </p:cNvSpPr>
          <p:nvPr/>
        </p:nvSpPr>
        <p:spPr>
          <a:xfrm>
            <a:off x="705465" y="1928677"/>
            <a:ext cx="10781070" cy="197964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/>
              <a:t>PARTE III</a:t>
            </a:r>
          </a:p>
          <a:p>
            <a:pPr algn="ctr"/>
            <a:endParaRPr lang="pt-BR" sz="2800" b="1" dirty="0"/>
          </a:p>
          <a:p>
            <a:pPr algn="ctr"/>
            <a:r>
              <a:rPr lang="pt-BR" sz="2800" dirty="0"/>
              <a:t>Riscos da Tecnologia</a:t>
            </a:r>
          </a:p>
        </p:txBody>
      </p:sp>
    </p:spTree>
    <p:extLst>
      <p:ext uri="{BB962C8B-B14F-4D97-AF65-F5344CB8AC3E}">
        <p14:creationId xmlns:p14="http://schemas.microsoft.com/office/powerpoint/2010/main" val="192408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Que riscos a IA de fronteira apresenta?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69" y="1863182"/>
            <a:ext cx="1078107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u="none" strike="noStrike" dirty="0">
                <a:effectLst/>
              </a:rPr>
              <a:t>Devemos compreender os riscos associados à IA de fronteira para aceder e aproveitar com segurança as oportunidades e benefícios que a tecnologia traz.</a:t>
            </a:r>
          </a:p>
          <a:p>
            <a:endParaRPr lang="pt-BR" sz="2800" b="0" i="0" u="none" strike="noStrike" dirty="0">
              <a:effectLst/>
            </a:endParaRPr>
          </a:p>
          <a:p>
            <a:r>
              <a:rPr lang="pt-BR" sz="2800" b="0" i="0" u="none" strike="noStrike" dirty="0">
                <a:effectLst/>
              </a:rPr>
              <a:t>•	</a:t>
            </a:r>
            <a:r>
              <a:rPr lang="pt-BR" sz="28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Riscos Transversais</a:t>
            </a:r>
          </a:p>
          <a:p>
            <a:pPr lvl="1"/>
            <a:r>
              <a:rPr lang="pt-BR" sz="2800" dirty="0"/>
              <a:t>	</a:t>
            </a:r>
            <a:r>
              <a:rPr lang="pt-BR" sz="2400" b="0" i="1" u="none" strike="noStrike" dirty="0">
                <a:effectLst/>
              </a:rPr>
              <a:t>Condições técnicas e sociais que podem agravar uma série de riscos específicos</a:t>
            </a:r>
          </a:p>
          <a:p>
            <a:r>
              <a:rPr lang="pt-BR" sz="2800" b="0" i="0" u="none" strike="noStrike" dirty="0">
                <a:effectLst/>
              </a:rPr>
              <a:t>•	</a:t>
            </a:r>
            <a:r>
              <a:rPr lang="pt-BR" sz="28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Danos sociais</a:t>
            </a:r>
          </a:p>
          <a:p>
            <a:r>
              <a:rPr lang="pt-BR" sz="2800" b="0" i="0" u="none" strike="noStrike" dirty="0">
                <a:effectLst/>
              </a:rPr>
              <a:t>•	</a:t>
            </a:r>
            <a:r>
              <a:rPr lang="pt-BR" sz="28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Uso indevido</a:t>
            </a:r>
          </a:p>
          <a:p>
            <a:r>
              <a:rPr lang="pt-BR" sz="2800" b="0" i="0" u="none" strike="noStrike" dirty="0">
                <a:effectLst/>
              </a:rPr>
              <a:t>•	</a:t>
            </a:r>
            <a:r>
              <a:rPr lang="pt-BR" sz="28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Perda de controle</a:t>
            </a:r>
          </a:p>
        </p:txBody>
      </p:sp>
    </p:spTree>
    <p:extLst>
      <p:ext uri="{BB962C8B-B14F-4D97-AF65-F5344CB8AC3E}">
        <p14:creationId xmlns:p14="http://schemas.microsoft.com/office/powerpoint/2010/main" val="3672244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Fatores de Riscos transversais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69" y="1863182"/>
            <a:ext cx="1078107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effectLst/>
              </a:rPr>
              <a:t>É difícil projetar modelos de fronteiras seguras em domínios abertos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effectLst/>
              </a:rPr>
              <a:t>Avaliar a segurança dos sistemas de IA de fronteira é um desafio aberto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Sistemas de IA de fronteira não são robustos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0" i="0" dirty="0">
                <a:solidFill>
                  <a:schemeClr val="accent3">
                    <a:lumMod val="75000"/>
                  </a:schemeClr>
                </a:solidFill>
                <a:effectLst/>
                <a:latin typeface="GDS Transport"/>
              </a:rPr>
              <a:t>“problema de especificação”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0" i="0" dirty="0">
                <a:solidFill>
                  <a:schemeClr val="accent3">
                    <a:lumMod val="75000"/>
                  </a:schemeClr>
                </a:solidFill>
                <a:effectLst/>
                <a:latin typeface="GDS Transport"/>
              </a:rPr>
              <a:t>Os testes de segurança e a avaliação são ad hoc, sem padrões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0" i="0" dirty="0">
                <a:solidFill>
                  <a:schemeClr val="accent3">
                    <a:lumMod val="75000"/>
                  </a:schemeClr>
                </a:solidFill>
                <a:effectLst/>
                <a:latin typeface="GDS Transport"/>
              </a:rPr>
              <a:t>Sistemas de IA de fronteira são “caixas pretas” para os seus desenvolvedores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63594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Fatores de Riscos transversais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69" y="1863182"/>
            <a:ext cx="107810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0" i="0" dirty="0">
                <a:solidFill>
                  <a:schemeClr val="accent3">
                    <a:lumMod val="75000"/>
                  </a:schemeClr>
                </a:solidFill>
                <a:effectLst/>
                <a:latin typeface="GDS Transport"/>
              </a:rPr>
              <a:t>Sistemas de IA de fronteira são “caixas pretas” para os seus desenvolvedores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772AB6-5E0D-1A89-7EAF-E44748E07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055" y="3257664"/>
            <a:ext cx="3005696" cy="2271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2B618-C8AF-0FF5-E1D3-E3914461C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51" y="2957734"/>
            <a:ext cx="5738062" cy="31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13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Fatores de Riscos transversais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1118804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effectLst/>
              </a:rPr>
              <a:t>Pode ser difícil rastrear como os sistemas de IA de fronteira são implantados ou usados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Importante para monitorizar a utilização indevida, detectar avarias ou estabelecer responsabilidade por danos causados, em parte, por modelos de IA de fronteira.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Sistemas de Código Abertos, Uso privado, APIs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Problemas 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em vários pontos da cadeia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34779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Fatores de Riscos transversais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69" y="1863182"/>
            <a:ext cx="1107457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Sistemas de Código Abertos, Uso privado, APIs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Problemas 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em vários pontos da cadeia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b="0" i="0" u="none" strike="noStrike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0C735-36BE-7A58-6246-9142E390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69" y="3191334"/>
            <a:ext cx="4318598" cy="2400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B1BCA9-9327-A6CC-D1B2-95A6A0BDB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02" y="3145909"/>
            <a:ext cx="4318597" cy="2445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95C823-9AB8-6910-4FA1-E692AE4CA92A}"/>
              </a:ext>
            </a:extLst>
          </p:cNvPr>
          <p:cNvSpPr txBox="1"/>
          <p:nvPr/>
        </p:nvSpPr>
        <p:spPr>
          <a:xfrm>
            <a:off x="1190171" y="57444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  <a:hlinkClick r:id="rId4"/>
              </a:rPr>
              <a:t>https://huggingface.co/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E32A5-E315-B7F3-E37A-D841F2B08B44}"/>
              </a:ext>
            </a:extLst>
          </p:cNvPr>
          <p:cNvSpPr txBox="1"/>
          <p:nvPr/>
        </p:nvSpPr>
        <p:spPr>
          <a:xfrm>
            <a:off x="6710669" y="5741183"/>
            <a:ext cx="3650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5"/>
              </a:rPr>
              <a:t>https://chat.openai.com/gpts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3377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67A4A-3AED-6ED6-C341-0922F8AD3923}"/>
              </a:ext>
            </a:extLst>
          </p:cNvPr>
          <p:cNvSpPr txBox="1">
            <a:spLocks/>
          </p:cNvSpPr>
          <p:nvPr/>
        </p:nvSpPr>
        <p:spPr>
          <a:xfrm>
            <a:off x="705465" y="1928677"/>
            <a:ext cx="10781070" cy="197964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/>
              <a:t>PARTE I</a:t>
            </a:r>
          </a:p>
          <a:p>
            <a:pPr algn="ctr"/>
            <a:endParaRPr lang="pt-BR" sz="2800" dirty="0"/>
          </a:p>
          <a:p>
            <a:pPr algn="ctr"/>
            <a:r>
              <a:rPr lang="pt-BR" sz="2800" dirty="0"/>
              <a:t>Introdução aos Modelos Neurais, de Aprendizado Profundo e Generativos</a:t>
            </a:r>
          </a:p>
        </p:txBody>
      </p:sp>
    </p:spTree>
    <p:extLst>
      <p:ext uri="{BB962C8B-B14F-4D97-AF65-F5344CB8AC3E}">
        <p14:creationId xmlns:p14="http://schemas.microsoft.com/office/powerpoint/2010/main" val="3873314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Fatores de Riscos transversais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833137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effectLst/>
              </a:rPr>
              <a:t>Os padrões de segurança de IA ainda não foram estabelecidos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effectLst/>
              </a:rPr>
              <a:t>Incentivos insuficientes para os criadores de IA investirem em medidas de mitigação de riscos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effectLst/>
              </a:rPr>
              <a:t>Pode haver concentração significativa de poder de mercado em IA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Os altos custos iniciais associados ao treinamento de modelos de IA de ponta parecem criar economias de escala e barreiras significativas à entrada de participantes menores.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51C37-8521-550B-8CE5-EA0DEFC8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542" y="1915357"/>
            <a:ext cx="2817065" cy="395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12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Riscos de danos sociais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822630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i="0" u="none" strike="noStrike" dirty="0">
                <a:effectLst/>
              </a:rPr>
              <a:t>Existe uma vasta gama de potenciais danos sociais decorrentes da utilização da IA.</a:t>
            </a:r>
          </a:p>
          <a:p>
            <a:endParaRPr lang="pt-BR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Degradação do ambiente de informação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Excesso de informações 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 Economia de Atenção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Informações falsas podem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2000" dirty="0"/>
              <a:t>Incentivar indivíduos a tomar decisões perigosas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2000" u="none" strike="noStrike" dirty="0">
                <a:effectLst/>
              </a:rPr>
              <a:t>Red</a:t>
            </a:r>
            <a:r>
              <a:rPr lang="pt-BR" sz="2000" dirty="0"/>
              <a:t>uzir a confiança em informações verdadeiras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2000" dirty="0"/>
              <a:t>Contribuir para preconceitos sistêmicos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2000" dirty="0"/>
              <a:t>Incentivar a divisão política e violência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2000" dirty="0"/>
              <a:t>Exacerbar crises de saúde pública</a:t>
            </a:r>
            <a:endParaRPr lang="pt-BR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  <p:pic>
        <p:nvPicPr>
          <p:cNvPr id="11266" name="Picture 2" descr="A Brief History of Fake News | Center for Information Technology ...">
            <a:extLst>
              <a:ext uri="{FF2B5EF4-FFF2-40B4-BE49-F238E27FC236}">
                <a16:creationId xmlns:a16="http://schemas.microsoft.com/office/drawing/2014/main" id="{A2EBB2E4-23CC-7B64-AEB7-2B273BD7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074" y="1703855"/>
            <a:ext cx="2983026" cy="33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333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Riscos de danos sociais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8226304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i="0" u="none" strike="noStrike" dirty="0">
                <a:effectLst/>
              </a:rPr>
              <a:t>Existe uma vasta gama de potenciais danos sociais decorrentes da utilização da IA.</a:t>
            </a:r>
          </a:p>
          <a:p>
            <a:endParaRPr lang="pt-BR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Degradação do ambiente de informação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b="1" i="1" u="none" strike="noStrike" dirty="0">
                <a:solidFill>
                  <a:schemeClr val="accent3">
                    <a:lumMod val="75000"/>
                  </a:schemeClr>
                </a:solidFill>
                <a:effectLst/>
                <a:sym typeface="Wingdings" panose="05000000000000000000" pitchFamily="2" charset="2"/>
              </a:rPr>
              <a:t>Alucinações</a:t>
            </a:r>
            <a:endParaRPr lang="pt-BR" sz="3200" b="1" i="1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  <p:pic>
        <p:nvPicPr>
          <p:cNvPr id="12290" name="Picture 2" descr="The hilarious &amp; horrifying hallucinations of AI - Sify">
            <a:extLst>
              <a:ext uri="{FF2B5EF4-FFF2-40B4-BE49-F238E27FC236}">
                <a16:creationId xmlns:a16="http://schemas.microsoft.com/office/drawing/2014/main" id="{D0224FBC-CD2B-EF39-E819-B6EBD2A94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026" y="1243755"/>
            <a:ext cx="2317807" cy="231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actual contradictions example">
            <a:extLst>
              <a:ext uri="{FF2B5EF4-FFF2-40B4-BE49-F238E27FC236}">
                <a16:creationId xmlns:a16="http://schemas.microsoft.com/office/drawing/2014/main" id="{11A1AA4E-E56E-FE18-21D3-E91189E66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630" y="3781750"/>
            <a:ext cx="4228600" cy="248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66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Riscos de danos sociais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750273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Perturbação do mercado de trabalho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73D49-95B1-B4E4-84E1-DE163A0E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614" y="2511691"/>
            <a:ext cx="6820852" cy="4077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042E9D-CC71-18CC-5EB7-E14160767062}"/>
              </a:ext>
            </a:extLst>
          </p:cNvPr>
          <p:cNvSpPr/>
          <p:nvPr/>
        </p:nvSpPr>
        <p:spPr>
          <a:xfrm>
            <a:off x="2562614" y="2482194"/>
            <a:ext cx="734768" cy="31999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230BE-B5A1-F156-2FE8-6217EF762E12}"/>
              </a:ext>
            </a:extLst>
          </p:cNvPr>
          <p:cNvSpPr/>
          <p:nvPr/>
        </p:nvSpPr>
        <p:spPr>
          <a:xfrm>
            <a:off x="6370917" y="3842871"/>
            <a:ext cx="245035" cy="262367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89CC74-510C-0F86-C6FB-14AE27DABC9B}"/>
              </a:ext>
            </a:extLst>
          </p:cNvPr>
          <p:cNvSpPr/>
          <p:nvPr/>
        </p:nvSpPr>
        <p:spPr>
          <a:xfrm>
            <a:off x="7725402" y="3842871"/>
            <a:ext cx="245035" cy="262367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EAB264-DBE7-CFE6-C92C-90235CA22E74}"/>
              </a:ext>
            </a:extLst>
          </p:cNvPr>
          <p:cNvSpPr/>
          <p:nvPr/>
        </p:nvSpPr>
        <p:spPr>
          <a:xfrm>
            <a:off x="8524554" y="3847305"/>
            <a:ext cx="525453" cy="262367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4707BF-129D-4617-DF09-75FF086D3078}"/>
              </a:ext>
            </a:extLst>
          </p:cNvPr>
          <p:cNvSpPr/>
          <p:nvPr/>
        </p:nvSpPr>
        <p:spPr>
          <a:xfrm>
            <a:off x="2864494" y="3842871"/>
            <a:ext cx="1068024" cy="262367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164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Riscos de danos sociais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75027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Preconceito, justiça e danos representacionais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DB8FB97-8237-5B14-9584-6529D41D6F9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295" r="295"/>
          <a:stretch>
            <a:fillRect/>
          </a:stretch>
        </p:blipFill>
        <p:spPr>
          <a:xfrm>
            <a:off x="2306788" y="2660252"/>
            <a:ext cx="7578424" cy="313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49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Riscos de uso indevido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750273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Riscos científicos de dupla utilização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0" i="0" u="none" strike="noStrike" dirty="0">
                <a:effectLst/>
              </a:rPr>
              <a:t>Acesso a ferramentas de design de IA biológica mais restritas, como AlphaFold2 e </a:t>
            </a:r>
            <a:r>
              <a:rPr lang="pt-BR" sz="2400" b="0" i="0" u="none" strike="noStrike" dirty="0" err="1">
                <a:effectLst/>
              </a:rPr>
              <a:t>RFDiffusion</a:t>
            </a:r>
            <a:r>
              <a:rPr lang="pt-BR" sz="2400" b="0" i="0" u="none" strike="noStrike" dirty="0">
                <a:effectLst/>
              </a:rPr>
              <a:t>, execução de experimentos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Cibernético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0" i="0" u="none" strike="noStrike" dirty="0">
                <a:effectLst/>
              </a:rPr>
              <a:t>Os sistemas de IA criam novas técnicas de ataque.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0" i="0" u="none" strike="noStrike" dirty="0">
                <a:effectLst/>
              </a:rPr>
              <a:t>Infraestruturas críticas como energia, transporte, saúde, e finanças já são frequentemente alvos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Operações de desinformação e influência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dirty="0"/>
              <a:t>Desinformação </a:t>
            </a:r>
            <a:r>
              <a:rPr lang="pt-BR" sz="2400" i="1" dirty="0"/>
              <a:t>personalizada</a:t>
            </a:r>
            <a:r>
              <a:rPr lang="pt-BR" sz="2400" b="0" i="0" u="none" strike="noStrike" dirty="0">
                <a:effectLst/>
              </a:rPr>
              <a:t>.</a:t>
            </a:r>
            <a:endParaRPr lang="pt-BR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6FBDCE-D218-4C03-327E-7FECE2001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429" y="2504550"/>
            <a:ext cx="4319625" cy="228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47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Riscos de perda de controle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1108908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effectLst/>
              </a:rPr>
              <a:t>Dois fatores que podem contribuir para a perda de controle: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0" i="0" u="none" strike="noStrike" dirty="0">
              <a:effectLst/>
            </a:endParaRPr>
          </a:p>
          <a:p>
            <a:r>
              <a:rPr lang="pt-BR" sz="2800" b="0" i="0" u="none" strike="noStrike" dirty="0">
                <a:effectLst/>
              </a:rPr>
              <a:t>	• Os humanos entregam cada vez mais o controle de decisões 	importantes às </a:t>
            </a:r>
            <a:r>
              <a:rPr lang="pt-BR" sz="2800" b="0" i="0" u="none" strike="noStrike" dirty="0" err="1">
                <a:effectLst/>
              </a:rPr>
              <a:t>IAs</a:t>
            </a:r>
            <a:r>
              <a:rPr lang="pt-BR" sz="2800" b="0" i="0" u="none" strike="noStrike" dirty="0">
                <a:effectLst/>
              </a:rPr>
              <a:t>. Torna-se cada vez mais difícil para os humanos 	retomar o controle.</a:t>
            </a:r>
          </a:p>
          <a:p>
            <a:endParaRPr lang="pt-BR" sz="2800" b="0" i="0" u="none" strike="noStrike" dirty="0">
              <a:effectLst/>
            </a:endParaRPr>
          </a:p>
          <a:p>
            <a:r>
              <a:rPr lang="pt-BR" sz="2800" b="0" i="0" u="none" strike="noStrike" dirty="0">
                <a:effectLst/>
              </a:rPr>
              <a:t>	• Os sistemas de IA procuram ativamente aumentar a sua própria 	influência e reduzir o controlo humano.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9657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Riscos de perda de controle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107810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Os humanos podem cada vez mais entregar o controle a sistemas de IA desalinhados</a:t>
            </a:r>
          </a:p>
          <a:p>
            <a:r>
              <a:rPr lang="pt-BR" sz="2800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0B87E-8AD5-3FD4-9FC1-0745E6E42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806" y="3248177"/>
            <a:ext cx="3067193" cy="2794447"/>
          </a:xfrm>
          <a:prstGeom prst="rect">
            <a:avLst/>
          </a:prstGeom>
        </p:spPr>
      </p:pic>
      <p:pic>
        <p:nvPicPr>
          <p:cNvPr id="14338" name="Picture 2" descr="Tackling the Cold Start Problem for Recommendation Engines">
            <a:extLst>
              <a:ext uri="{FF2B5EF4-FFF2-40B4-BE49-F238E27FC236}">
                <a16:creationId xmlns:a16="http://schemas.microsoft.com/office/drawing/2014/main" id="{18486C29-FE6A-C5A8-5857-403BD9676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063" y="3248177"/>
            <a:ext cx="18383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27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Riscos de perda de controle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1108908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effectLst/>
              </a:rPr>
              <a:t>Os futuros sistemas de IA podem reduzir ativamente e ter a disposição de reduzir o controle humano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0" i="0" u="none" strike="noStrike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Frontier AI mostra sinais iniciais de capacidades que poderiam ser usadas para reduzir o controle humano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Manipulação: “felizmente aposentado das relações humanas”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Ofensa cibernética.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Replicação e adaptação autônoma.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r>
              <a:rPr lang="pt-BR" sz="2800" b="0" i="0" u="none" strike="noStrike" dirty="0">
                <a:effectLst/>
              </a:rPr>
              <a:t>	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7382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Riscos de perda de controle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110890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Manipulação: “felizmente aposentado das relações humanas”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r>
              <a:rPr lang="pt-BR" sz="2800" b="0" i="0" u="none" strike="noStrike" dirty="0">
                <a:effectLst/>
              </a:rPr>
              <a:t>	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  <p:pic>
        <p:nvPicPr>
          <p:cNvPr id="4" name="Picture 3" descr="A close-up of a newspaper&#10;&#10;Description automatically generated">
            <a:extLst>
              <a:ext uri="{FF2B5EF4-FFF2-40B4-BE49-F238E27FC236}">
                <a16:creationId xmlns:a16="http://schemas.microsoft.com/office/drawing/2014/main" id="{70E496B3-FA7F-FCB7-7AF8-5D7628B3C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8" y="2588176"/>
            <a:ext cx="8101312" cy="35569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169DE-8FFF-5871-264A-1764973A73B7}"/>
              </a:ext>
            </a:extLst>
          </p:cNvPr>
          <p:cNvSpPr/>
          <p:nvPr/>
        </p:nvSpPr>
        <p:spPr>
          <a:xfrm>
            <a:off x="2389734" y="4442427"/>
            <a:ext cx="1935436" cy="159551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F9879-4A97-6AC4-BDDB-DD9BEBABCA4E}"/>
              </a:ext>
            </a:extLst>
          </p:cNvPr>
          <p:cNvSpPr/>
          <p:nvPr/>
        </p:nvSpPr>
        <p:spPr>
          <a:xfrm>
            <a:off x="4339684" y="2617204"/>
            <a:ext cx="1996640" cy="247100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7A0FD8-812E-D3BA-93A9-CFAE35039F58}"/>
              </a:ext>
            </a:extLst>
          </p:cNvPr>
          <p:cNvSpPr/>
          <p:nvPr/>
        </p:nvSpPr>
        <p:spPr>
          <a:xfrm>
            <a:off x="6283519" y="5524205"/>
            <a:ext cx="1912492" cy="45568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042155-9F51-AF33-D2A8-43149056FD83}"/>
              </a:ext>
            </a:extLst>
          </p:cNvPr>
          <p:cNvSpPr/>
          <p:nvPr/>
        </p:nvSpPr>
        <p:spPr>
          <a:xfrm>
            <a:off x="8187004" y="2618344"/>
            <a:ext cx="1996640" cy="69454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199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67A4A-3AED-6ED6-C341-0922F8AD3923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taxonomia</a:t>
            </a:r>
          </a:p>
        </p:txBody>
      </p:sp>
      <p:pic>
        <p:nvPicPr>
          <p:cNvPr id="6146" name="Picture 2" descr="Resultado de imagem para machine deep learning">
            <a:extLst>
              <a:ext uri="{FF2B5EF4-FFF2-40B4-BE49-F238E27FC236}">
                <a16:creationId xmlns:a16="http://schemas.microsoft.com/office/drawing/2014/main" id="{3DCA352C-EE65-B476-C749-DC170ED45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5" y="1863214"/>
            <a:ext cx="666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79078D-E7A4-4760-E3D6-B741EF60ECFF}"/>
              </a:ext>
            </a:extLst>
          </p:cNvPr>
          <p:cNvSpPr txBox="1"/>
          <p:nvPr/>
        </p:nvSpPr>
        <p:spPr>
          <a:xfrm>
            <a:off x="6873362" y="2927562"/>
            <a:ext cx="4932665" cy="2862322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pt-BR" sz="2000" i="0" dirty="0">
              <a:solidFill>
                <a:srgbClr val="13343B"/>
              </a:solidFill>
              <a:effectLst/>
            </a:endParaRPr>
          </a:p>
          <a:p>
            <a:pPr lvl="1"/>
            <a:r>
              <a:rPr lang="pt-BR" sz="2000" i="0" dirty="0">
                <a:solidFill>
                  <a:schemeClr val="accent1"/>
                </a:solidFill>
                <a:effectLst/>
              </a:rPr>
              <a:t>Redes Neurais </a:t>
            </a:r>
            <a:r>
              <a:rPr lang="pt-BR" sz="2000" i="0" dirty="0" err="1">
                <a:solidFill>
                  <a:schemeClr val="accent1"/>
                </a:solidFill>
                <a:effectLst/>
              </a:rPr>
              <a:t>Convolucionais</a:t>
            </a:r>
            <a:r>
              <a:rPr lang="pt-BR" sz="2000" i="0" dirty="0">
                <a:solidFill>
                  <a:schemeClr val="accent1"/>
                </a:solidFill>
                <a:effectLst/>
              </a:rPr>
              <a:t> (CNN) </a:t>
            </a:r>
          </a:p>
          <a:p>
            <a:pPr lvl="1"/>
            <a:r>
              <a:rPr lang="pt-BR" sz="2000" i="0" dirty="0">
                <a:solidFill>
                  <a:schemeClr val="accent1"/>
                </a:solidFill>
                <a:effectLst/>
              </a:rPr>
              <a:t>Redes Neurais Recorrentes (RNN)</a:t>
            </a:r>
          </a:p>
          <a:p>
            <a:pPr lvl="1"/>
            <a:r>
              <a:rPr lang="pt-BR" sz="2000" dirty="0">
                <a:solidFill>
                  <a:schemeClr val="accent1"/>
                </a:solidFill>
              </a:rPr>
              <a:t>	LSTM</a:t>
            </a:r>
          </a:p>
          <a:p>
            <a:pPr lvl="1"/>
            <a:r>
              <a:rPr lang="pt-BR" sz="2000" dirty="0">
                <a:solidFill>
                  <a:schemeClr val="accent1"/>
                </a:solidFill>
              </a:rPr>
              <a:t>Redes Generativas Adversariais (</a:t>
            </a:r>
            <a:r>
              <a:rPr lang="pt-BR" sz="2000" dirty="0" err="1">
                <a:solidFill>
                  <a:schemeClr val="accent1"/>
                </a:solidFill>
              </a:rPr>
              <a:t>GANs</a:t>
            </a:r>
            <a:r>
              <a:rPr lang="pt-BR" sz="2000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pt-BR" sz="2000" dirty="0">
                <a:solidFill>
                  <a:schemeClr val="accent1"/>
                </a:solidFill>
              </a:rPr>
              <a:t>Transformers</a:t>
            </a:r>
          </a:p>
          <a:p>
            <a:pPr lvl="1"/>
            <a:r>
              <a:rPr lang="pt-BR" sz="2000" dirty="0">
                <a:solidFill>
                  <a:schemeClr val="accent1"/>
                </a:solidFill>
              </a:rPr>
              <a:t>	LLM</a:t>
            </a:r>
          </a:p>
          <a:p>
            <a:pPr lvl="1"/>
            <a:r>
              <a:rPr lang="pt-BR" sz="2000" dirty="0">
                <a:solidFill>
                  <a:schemeClr val="accent1"/>
                </a:solidFill>
              </a:rPr>
              <a:t>	ChatGPT, BERT, Dolly, </a:t>
            </a:r>
            <a:r>
              <a:rPr lang="pt-BR" sz="2000" dirty="0" err="1">
                <a:solidFill>
                  <a:schemeClr val="accent1"/>
                </a:solidFill>
              </a:rPr>
              <a:t>LLaMA</a:t>
            </a:r>
            <a:r>
              <a:rPr lang="pt-BR" sz="2000" dirty="0">
                <a:solidFill>
                  <a:schemeClr val="accent1"/>
                </a:solidFill>
              </a:rPr>
              <a:t>, PALM</a:t>
            </a:r>
            <a:endParaRPr lang="pt-BR" sz="2000" i="0" dirty="0">
              <a:solidFill>
                <a:schemeClr val="accent1"/>
              </a:solidFill>
              <a:effectLst/>
            </a:endParaRP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225913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conclusões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11089087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A tecnologia tem o potencial de trazer muitos benefícios e se encontra em um momento de grande otimismo. Mas e</a:t>
            </a:r>
            <a:r>
              <a:rPr lang="pt-BR" sz="280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xiste uma incerteza significativa em torno das capacidades e dos riscos. É importante que os governos, o meio académico, as empresas e a sociedade civil trabalhem em conjunto para enfrentar estes riscos, que são complexos e difíceis de prever, para mitigar os perigos potenciais e garantir que a IA beneficie a sociedade. </a:t>
            </a:r>
            <a:r>
              <a:rPr lang="pt-BR" sz="2800" b="1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O risco global é a perda de confiança e fiabilidade nesta tecnologia, o que negaria permanentemente a nós e às gerações futuras os seus benefícios positivos transformadores.</a:t>
            </a:r>
          </a:p>
          <a:p>
            <a:pPr lvl="1"/>
            <a:endParaRPr lang="pt-BR" sz="240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3733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provocação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110890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Hoje a IA Generativa trabalha basicamente com a linguagem, que é uma representação da realidade. Algo muito diferente, e ainda mais disruptivo, será quando a IA atuar diretamente sobre o mundo real.</a:t>
            </a:r>
            <a:endParaRPr lang="pt-BR" sz="2800" b="1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pPr lvl="1"/>
            <a:endParaRPr lang="pt-BR" sz="240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  <p:pic>
        <p:nvPicPr>
          <p:cNvPr id="4" name="Picture 2" descr="O quarto chinês: o que significa ter uma mente? | Filosofia na Escola">
            <a:extLst>
              <a:ext uri="{FF2B5EF4-FFF2-40B4-BE49-F238E27FC236}">
                <a16:creationId xmlns:a16="http://schemas.microsoft.com/office/drawing/2014/main" id="{A2335DA6-9A86-E7C9-7B35-A43978A5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419" y="3702117"/>
            <a:ext cx="3241249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902208F-E8CF-0E4E-0999-607371CA0844}"/>
              </a:ext>
            </a:extLst>
          </p:cNvPr>
          <p:cNvSpPr/>
          <p:nvPr/>
        </p:nvSpPr>
        <p:spPr>
          <a:xfrm>
            <a:off x="5606796" y="419285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7AE87A-0F7C-4B93-BE77-00221560232F}"/>
              </a:ext>
            </a:extLst>
          </p:cNvPr>
          <p:cNvSpPr txBox="1"/>
          <p:nvPr/>
        </p:nvSpPr>
        <p:spPr>
          <a:xfrm>
            <a:off x="6973332" y="4084649"/>
            <a:ext cx="28184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... PRÓXIMO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943997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EBE20F-1B47-43C3-90E1-06261FB32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015909"/>
            <a:ext cx="9144000" cy="2826182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en-US" sz="4400" spc="750" dirty="0" err="1">
                <a:solidFill>
                  <a:schemeClr val="bg1"/>
                </a:solidFill>
              </a:rPr>
              <a:t>Obrigado</a:t>
            </a:r>
            <a:r>
              <a:rPr lang="en-US" sz="4400" spc="75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27299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67A4A-3AED-6ED6-C341-0922F8AD3923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pic>
        <p:nvPicPr>
          <p:cNvPr id="5" name="Imagem 4" descr="Linha do tempo&#10;&#10;Descrição gerada automaticamente">
            <a:extLst>
              <a:ext uri="{FF2B5EF4-FFF2-40B4-BE49-F238E27FC236}">
                <a16:creationId xmlns:a16="http://schemas.microsoft.com/office/drawing/2014/main" id="{7F54F113-9FB1-530A-56C7-FB51287F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5" y="2659281"/>
            <a:ext cx="6632811" cy="3095845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35FA8BB1-0653-2182-1900-259E0077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136" y="422819"/>
            <a:ext cx="2743200" cy="1625600"/>
          </a:xfrm>
          <a:prstGeom prst="rect">
            <a:avLst/>
          </a:prstGeom>
        </p:spPr>
      </p:pic>
      <p:pic>
        <p:nvPicPr>
          <p:cNvPr id="8" name="Imagem 6" descr="Diagrama&#10;&#10;Descrição gerada automaticamente">
            <a:extLst>
              <a:ext uri="{FF2B5EF4-FFF2-40B4-BE49-F238E27FC236}">
                <a16:creationId xmlns:a16="http://schemas.microsoft.com/office/drawing/2014/main" id="{99A836A3-69F3-321F-074F-9A0C8D4E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703" y="564683"/>
            <a:ext cx="2061550" cy="1498484"/>
          </a:xfrm>
          <a:prstGeom prst="rect">
            <a:avLst/>
          </a:prstGeom>
        </p:spPr>
      </p:pic>
      <p:pic>
        <p:nvPicPr>
          <p:cNvPr id="9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96B3FF6-80E1-5C2B-0A37-49EF282F8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715" y="812804"/>
            <a:ext cx="2479084" cy="81646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E644981-D335-77D5-5233-37EDC9BAA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325" y="2803239"/>
            <a:ext cx="2968461" cy="29518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04A7EA-0118-580F-E3E8-868AA99FDC0A}"/>
              </a:ext>
            </a:extLst>
          </p:cNvPr>
          <p:cNvSpPr txBox="1"/>
          <p:nvPr/>
        </p:nvSpPr>
        <p:spPr>
          <a:xfrm>
            <a:off x="7996337" y="1867372"/>
            <a:ext cx="4030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i="0" dirty="0">
                <a:solidFill>
                  <a:schemeClr val="accent3">
                    <a:lumMod val="75000"/>
                  </a:schemeClr>
                </a:solidFill>
                <a:effectLst/>
              </a:rPr>
              <a:t>Large Models </a:t>
            </a:r>
            <a:r>
              <a:rPr lang="pt-BR" sz="2400" b="1" i="0" dirty="0">
                <a:solidFill>
                  <a:schemeClr val="accent3">
                    <a:lumMod val="75000"/>
                  </a:schemeClr>
                </a:solidFill>
                <a:effectLst/>
                <a:sym typeface="Wingdings" panose="05000000000000000000" pitchFamily="2" charset="2"/>
              </a:rPr>
              <a:t> </a:t>
            </a:r>
            <a:r>
              <a:rPr lang="pt-BR" sz="2400" b="1" i="0" dirty="0" err="1">
                <a:solidFill>
                  <a:schemeClr val="accent3">
                    <a:lumMod val="75000"/>
                  </a:schemeClr>
                </a:solidFill>
                <a:effectLst/>
                <a:sym typeface="Wingdings" panose="05000000000000000000" pitchFamily="2" charset="2"/>
              </a:rPr>
              <a:t>Representations</a:t>
            </a:r>
            <a:endParaRPr lang="pt-BR" sz="2400" b="1" i="0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3809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67A4A-3AED-6ED6-C341-0922F8AD3923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pic>
        <p:nvPicPr>
          <p:cNvPr id="5" name="Imagem 4" descr="Linha do tempo&#10;&#10;Descrição gerada automaticamente">
            <a:extLst>
              <a:ext uri="{FF2B5EF4-FFF2-40B4-BE49-F238E27FC236}">
                <a16:creationId xmlns:a16="http://schemas.microsoft.com/office/drawing/2014/main" id="{7F54F113-9FB1-530A-56C7-FB51287F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5" y="2659281"/>
            <a:ext cx="6632811" cy="3095845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35FA8BB1-0653-2182-1900-259E0077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136" y="422819"/>
            <a:ext cx="2743200" cy="1625600"/>
          </a:xfrm>
          <a:prstGeom prst="rect">
            <a:avLst/>
          </a:prstGeom>
        </p:spPr>
      </p:pic>
      <p:pic>
        <p:nvPicPr>
          <p:cNvPr id="8" name="Imagem 6" descr="Diagrama&#10;&#10;Descrição gerada automaticamente">
            <a:extLst>
              <a:ext uri="{FF2B5EF4-FFF2-40B4-BE49-F238E27FC236}">
                <a16:creationId xmlns:a16="http://schemas.microsoft.com/office/drawing/2014/main" id="{99A836A3-69F3-321F-074F-9A0C8D4E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703" y="564683"/>
            <a:ext cx="2061550" cy="1498484"/>
          </a:xfrm>
          <a:prstGeom prst="rect">
            <a:avLst/>
          </a:prstGeom>
        </p:spPr>
      </p:pic>
      <p:pic>
        <p:nvPicPr>
          <p:cNvPr id="9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96B3FF6-80E1-5C2B-0A37-49EF282F8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715" y="812804"/>
            <a:ext cx="2479084" cy="816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04A7EA-0118-580F-E3E8-868AA99FDC0A}"/>
              </a:ext>
            </a:extLst>
          </p:cNvPr>
          <p:cNvSpPr txBox="1"/>
          <p:nvPr/>
        </p:nvSpPr>
        <p:spPr>
          <a:xfrm>
            <a:off x="8426526" y="2253706"/>
            <a:ext cx="2054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000" b="1" i="0" dirty="0">
                <a:solidFill>
                  <a:schemeClr val="accent3">
                    <a:lumMod val="75000"/>
                  </a:schemeClr>
                </a:solidFill>
                <a:effectLst/>
              </a:rPr>
              <a:t>2014 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D2560-4B9D-BDB8-349C-CDA6A5EC9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553" y="2672856"/>
            <a:ext cx="3055771" cy="29757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3406B3-080C-D469-E0C5-9D9D7F9DBD12}"/>
              </a:ext>
            </a:extLst>
          </p:cNvPr>
          <p:cNvSpPr txBox="1"/>
          <p:nvPr/>
        </p:nvSpPr>
        <p:spPr>
          <a:xfrm>
            <a:off x="7415525" y="5755126"/>
            <a:ext cx="47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hlinkClick r:id="rId7"/>
              </a:rPr>
              <a:t>https://www.thispersondoesnotexist.com/</a:t>
            </a:r>
            <a:r>
              <a:rPr lang="pt-B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8400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67A4A-3AED-6ED6-C341-0922F8AD3923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pic>
        <p:nvPicPr>
          <p:cNvPr id="5" name="Imagem 4" descr="Linha do tempo&#10;&#10;Descrição gerada automaticamente">
            <a:extLst>
              <a:ext uri="{FF2B5EF4-FFF2-40B4-BE49-F238E27FC236}">
                <a16:creationId xmlns:a16="http://schemas.microsoft.com/office/drawing/2014/main" id="{7F54F113-9FB1-530A-56C7-FB51287F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5" y="2659281"/>
            <a:ext cx="6632811" cy="3095845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35FA8BB1-0653-2182-1900-259E0077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136" y="422819"/>
            <a:ext cx="2743200" cy="1625600"/>
          </a:xfrm>
          <a:prstGeom prst="rect">
            <a:avLst/>
          </a:prstGeom>
        </p:spPr>
      </p:pic>
      <p:pic>
        <p:nvPicPr>
          <p:cNvPr id="8" name="Imagem 6" descr="Diagrama&#10;&#10;Descrição gerada automaticamente">
            <a:extLst>
              <a:ext uri="{FF2B5EF4-FFF2-40B4-BE49-F238E27FC236}">
                <a16:creationId xmlns:a16="http://schemas.microsoft.com/office/drawing/2014/main" id="{99A836A3-69F3-321F-074F-9A0C8D4E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703" y="564683"/>
            <a:ext cx="2061550" cy="1498484"/>
          </a:xfrm>
          <a:prstGeom prst="rect">
            <a:avLst/>
          </a:prstGeom>
        </p:spPr>
      </p:pic>
      <p:pic>
        <p:nvPicPr>
          <p:cNvPr id="9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96B3FF6-80E1-5C2B-0A37-49EF282F8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715" y="812804"/>
            <a:ext cx="2479084" cy="816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04A7EA-0118-580F-E3E8-868AA99FDC0A}"/>
              </a:ext>
            </a:extLst>
          </p:cNvPr>
          <p:cNvSpPr txBox="1"/>
          <p:nvPr/>
        </p:nvSpPr>
        <p:spPr>
          <a:xfrm>
            <a:off x="8034184" y="2079302"/>
            <a:ext cx="43102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" sz="2000" b="1" dirty="0">
                <a:solidFill>
                  <a:schemeClr val="accent3">
                    <a:lumMod val="75000"/>
                  </a:schemeClr>
                </a:solidFill>
              </a:rPr>
              <a:t>Google </a:t>
            </a:r>
          </a:p>
          <a:p>
            <a:pPr lvl="1"/>
            <a:r>
              <a:rPr lang="en" sz="2000" b="1" dirty="0">
                <a:solidFill>
                  <a:schemeClr val="accent3">
                    <a:lumMod val="75000"/>
                  </a:schemeClr>
                </a:solidFill>
              </a:rPr>
              <a:t>2017 Transformers</a:t>
            </a:r>
          </a:p>
          <a:p>
            <a:pPr lvl="1"/>
            <a:r>
              <a:rPr lang="en" sz="2000" b="1" dirty="0">
                <a:solidFill>
                  <a:schemeClr val="accent3">
                    <a:lumMod val="75000"/>
                  </a:schemeClr>
                </a:solidFill>
              </a:rPr>
              <a:t>2018 BERT</a:t>
            </a:r>
            <a:endParaRPr lang="pt-BR" b="1" i="0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A92E5F-3C3D-A7BA-5774-132824E2F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80078" y="3272701"/>
            <a:ext cx="3795226" cy="2157165"/>
          </a:xfrm>
          <a:prstGeom prst="rect">
            <a:avLst/>
          </a:prstGeom>
          <a:noFill/>
          <a:ln w="9525">
            <a:solidFill>
              <a:schemeClr val="accent1">
                <a:shade val="15000"/>
              </a:schemeClr>
            </a:solidFill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C4B0EA-70EE-6FFB-8E21-1E2431C3CEE0}"/>
              </a:ext>
            </a:extLst>
          </p:cNvPr>
          <p:cNvSpPr txBox="1"/>
          <p:nvPr/>
        </p:nvSpPr>
        <p:spPr>
          <a:xfrm>
            <a:off x="4214352" y="5755125"/>
            <a:ext cx="8130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7"/>
              </a:rPr>
              <a:t>https://blog.research.google/2018/11/open-sourcing-bert-state-of-art-pre.html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705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/>
          <a:lstStyle/>
          <a:p>
            <a:r>
              <a:rPr lang="pt-BR" dirty="0"/>
              <a:t>Década 10...um divisor de águas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582505" y="1540639"/>
            <a:ext cx="900137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 Por 30 anos, redes neurais </a:t>
            </a:r>
            <a:r>
              <a:rPr lang="pt-BR" sz="2400" b="0" i="0" dirty="0" err="1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convolucionais</a:t>
            </a:r>
            <a:r>
              <a:rPr lang="pt-BR" sz="2400" b="0" i="0" dirty="0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 clássicas e modelos LSTM continuam os avanços em </a:t>
            </a:r>
            <a:r>
              <a:rPr lang="pt-BR" sz="2400" b="1" i="0" dirty="0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visão computacional e processamento de linguagem natural.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2400" b="0" i="0" dirty="0">
              <a:solidFill>
                <a:srgbClr val="0D0D0D"/>
              </a:solidFill>
              <a:effectLst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 O rápido crescimento da aprendizagem profunda tem sido impulsionado por </a:t>
            </a:r>
            <a:r>
              <a:rPr lang="pt-BR" sz="2400" b="1" i="0" dirty="0">
                <a:solidFill>
                  <a:schemeClr val="accent3">
                    <a:lumMod val="75000"/>
                  </a:schemeClr>
                </a:solidFill>
                <a:effectLst/>
                <a:cs typeface="Arial" panose="020B0604020202020204" pitchFamily="34" charset="0"/>
              </a:rPr>
              <a:t>mudanças nos recursos computacionais (inovações com o uso de GPU) e disponibilidade de dados massivos (Internet).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2400" b="0" i="0" dirty="0">
              <a:solidFill>
                <a:srgbClr val="0D0D0D"/>
              </a:solidFill>
              <a:effectLst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0D0D0D"/>
                </a:solidFill>
                <a:effectLst/>
                <a:cs typeface="Arial" panose="020B0604020202020204" pitchFamily="34" charset="0"/>
              </a:rPr>
              <a:t> Embora estes fatores possam de facto continuar a ser os principais impulsionadores do crescente poder desta tecnologia, estamos também a testemunhar, finalmente, uma </a:t>
            </a:r>
            <a:r>
              <a:rPr lang="pt-BR" sz="2400" b="1" i="0" dirty="0">
                <a:solidFill>
                  <a:schemeClr val="accent3">
                    <a:lumMod val="75000"/>
                  </a:schemeClr>
                </a:solidFill>
                <a:effectLst/>
                <a:cs typeface="Arial" panose="020B0604020202020204" pitchFamily="34" charset="0"/>
              </a:rPr>
              <a:t>mudança radical na paisagem das arquiteturas dominantes.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AE42FC-EBC0-BF1B-F095-B817DA4B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40" y="2458027"/>
            <a:ext cx="2025611" cy="253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76B8F6-D4BF-A866-CC1D-8EB230BA1DD0}"/>
              </a:ext>
            </a:extLst>
          </p:cNvPr>
          <p:cNvSpPr txBox="1"/>
          <p:nvPr/>
        </p:nvSpPr>
        <p:spPr>
          <a:xfrm>
            <a:off x="9311547" y="5317361"/>
            <a:ext cx="3046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hlinkClick r:id="rId3"/>
              </a:rPr>
              <a:t>https://d2l.ai/index.html</a:t>
            </a:r>
            <a:r>
              <a:rPr lang="pt-B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0457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1927</Words>
  <Application>Microsoft Office PowerPoint</Application>
  <PresentationFormat>Widescreen</PresentationFormat>
  <Paragraphs>231</Paragraphs>
  <Slides>52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GDS Transport</vt:lpstr>
      <vt:lpstr>Tw Cen MT</vt:lpstr>
      <vt:lpstr>Wingdings</vt:lpstr>
      <vt:lpstr>GradientRiseVTI</vt:lpstr>
      <vt:lpstr>Ia Generativa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Década 10...um divisor de águas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contexto</vt:lpstr>
      <vt:lpstr>Transformers 2017 Google</vt:lpstr>
      <vt:lpstr>transformers</vt:lpstr>
      <vt:lpstr>PowerPoint Presentation</vt:lpstr>
      <vt:lpstr>Teste de turing e o  argumento do quarto chinês</vt:lpstr>
      <vt:lpstr>PowerPoint Presentation</vt:lpstr>
      <vt:lpstr>GENERATIVE MODELS</vt:lpstr>
      <vt:lpstr>crescimento</vt:lpstr>
      <vt:lpstr>Hype cycle</vt:lpstr>
      <vt:lpstr>Capacidades e futuro</vt:lpstr>
      <vt:lpstr>Capacidades e futuro</vt:lpstr>
      <vt:lpstr>Capacidades e futuro</vt:lpstr>
      <vt:lpstr>IA design...</vt:lpstr>
      <vt:lpstr>PowerPoint Presentation</vt:lpstr>
      <vt:lpstr>Que riscos a IA de fronteira apresenta?</vt:lpstr>
      <vt:lpstr>Fatores de Riscos transversais</vt:lpstr>
      <vt:lpstr>Fatores de Riscos transversais</vt:lpstr>
      <vt:lpstr>Fatores de Riscos transversais</vt:lpstr>
      <vt:lpstr>Fatores de Riscos transversais</vt:lpstr>
      <vt:lpstr>Fatores de Riscos transversais</vt:lpstr>
      <vt:lpstr>Riscos de danos sociais</vt:lpstr>
      <vt:lpstr>Riscos de danos sociais</vt:lpstr>
      <vt:lpstr>Riscos de danos sociais</vt:lpstr>
      <vt:lpstr>Riscos de danos sociais</vt:lpstr>
      <vt:lpstr>Riscos de uso indevido</vt:lpstr>
      <vt:lpstr>Riscos de perda de controle</vt:lpstr>
      <vt:lpstr>Riscos de perda de controle</vt:lpstr>
      <vt:lpstr>Riscos de perda de controle</vt:lpstr>
      <vt:lpstr>Riscos de perda de controle</vt:lpstr>
      <vt:lpstr>conclusões</vt:lpstr>
      <vt:lpstr>provocação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Rogerio de Oliveira</cp:lastModifiedBy>
  <cp:revision>474</cp:revision>
  <dcterms:created xsi:type="dcterms:W3CDTF">2021-07-08T13:24:25Z</dcterms:created>
  <dcterms:modified xsi:type="dcterms:W3CDTF">2024-03-11T21:01:08Z</dcterms:modified>
</cp:coreProperties>
</file>